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514" r:id="rId3"/>
    <p:sldId id="519" r:id="rId4"/>
    <p:sldId id="527" r:id="rId5"/>
    <p:sldId id="528" r:id="rId6"/>
    <p:sldId id="529" r:id="rId7"/>
    <p:sldId id="530" r:id="rId8"/>
    <p:sldId id="534" r:id="rId9"/>
    <p:sldId id="531" r:id="rId10"/>
    <p:sldId id="532" r:id="rId11"/>
    <p:sldId id="544" r:id="rId12"/>
    <p:sldId id="533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5" r:id="rId23"/>
    <p:sldId id="546" r:id="rId24"/>
    <p:sldId id="549" r:id="rId25"/>
    <p:sldId id="547" r:id="rId26"/>
    <p:sldId id="548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01A"/>
    <a:srgbClr val="192E34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8"/>
    <p:restoredTop sz="96327"/>
  </p:normalViewPr>
  <p:slideViewPr>
    <p:cSldViewPr snapToGrid="0" snapToObjects="1">
      <p:cViewPr varScale="1">
        <p:scale>
          <a:sx n="77" d="100"/>
          <a:sy n="77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97"/>
    </p:cViewPr>
  </p:sorterViewPr>
  <p:notesViewPr>
    <p:cSldViewPr snapToGrid="0" snapToObjects="1">
      <p:cViewPr varScale="1">
        <p:scale>
          <a:sx n="131" d="100"/>
          <a:sy n="131" d="100"/>
        </p:scale>
        <p:origin x="49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5C46B-8729-EF43-82A9-26984F1C5F40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D4F929-AC59-0247-9C9F-53D0EE3BD2CF}">
      <dgm:prSet custT="1"/>
      <dgm:spPr/>
      <dgm:t>
        <a:bodyPr/>
        <a:lstStyle/>
        <a:p>
          <a:pPr rtl="0"/>
          <a:r>
            <a:rPr lang="en-US" sz="4000" dirty="0">
              <a:solidFill>
                <a:srgbClr val="000000"/>
              </a:solidFill>
              <a:latin typeface="Montserrat" panose="00000500000000000000" pitchFamily="2" charset="0"/>
            </a:rPr>
            <a:t>Special technique</a:t>
          </a:r>
          <a:endParaRPr sz="4000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7C488704-27AD-2B49-BF20-115F55334512}" type="parTrans" cxnId="{3EE1583A-D12D-5545-8F41-37E1AABB66ED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FDC2C7EA-E148-0845-8EE0-E012773C5F29}" type="sibTrans" cxnId="{3EE1583A-D12D-5545-8F41-37E1AABB66ED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6E3EF0DE-3205-C84A-900B-79803C3CAE0E}">
      <dgm:prSet custT="1"/>
      <dgm:spPr/>
      <dgm:t>
        <a:bodyPr/>
        <a:lstStyle/>
        <a:p>
          <a:pPr rtl="0"/>
          <a:r>
            <a:rPr lang="en-US" sz="4000" dirty="0">
              <a:solidFill>
                <a:srgbClr val="000000"/>
              </a:solidFill>
              <a:latin typeface="Montserrat" panose="00000500000000000000" pitchFamily="2" charset="0"/>
            </a:rPr>
            <a:t>Not ordinarily done</a:t>
          </a:r>
          <a:endParaRPr sz="4000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ED4E872D-1C0E-9D48-9C73-501C3CCAC162}" type="parTrans" cxnId="{B769E7EF-56EF-B04B-B977-76AD8274D7D3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D8FAE279-DA0A-6641-A150-BA51F45BF8E2}" type="sibTrans" cxnId="{B769E7EF-56EF-B04B-B977-76AD8274D7D3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9BDE339B-99E0-8D43-9A28-3CB026A12CB2}">
      <dgm:prSet custT="1"/>
      <dgm:spPr/>
      <dgm:t>
        <a:bodyPr/>
        <a:lstStyle/>
        <a:p>
          <a:pPr rtl="0"/>
          <a:r>
            <a:rPr lang="en-US" sz="4000" dirty="0">
              <a:solidFill>
                <a:srgbClr val="000000"/>
              </a:solidFill>
              <a:latin typeface="Montserrat" panose="00000500000000000000" pitchFamily="2" charset="0"/>
            </a:rPr>
            <a:t>Use as a last resort</a:t>
          </a:r>
          <a:endParaRPr sz="4000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C236C55C-A487-DD42-89CA-91FE5CDE04D6}" type="parTrans" cxnId="{1B02FD35-2667-6545-9B03-43D9299CE9CE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A85899D6-47A5-6A46-BDE5-CD30AC9F7BBB}" type="sibTrans" cxnId="{1B02FD35-2667-6545-9B03-43D9299CE9CE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BBC90D00-7615-4EBC-A0C3-5DCE5C049355}">
      <dgm:prSet custT="1"/>
      <dgm:spPr/>
      <dgm:t>
        <a:bodyPr/>
        <a:lstStyle/>
        <a:p>
          <a:pPr rtl="0"/>
          <a:r>
            <a:rPr lang="en-US" sz="4000" dirty="0">
              <a:solidFill>
                <a:srgbClr val="000000"/>
              </a:solidFill>
              <a:latin typeface="Montserrat" panose="00000500000000000000" pitchFamily="2" charset="0"/>
            </a:rPr>
            <a:t>Explicit risk analysis</a:t>
          </a:r>
          <a:endParaRPr sz="4000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B2DD6469-117C-4D19-8EE8-98750CDFD6F0}" type="parTrans" cxnId="{9AD22B6D-9D3F-4AE9-B82F-8F689B8CF824}">
      <dgm:prSet/>
      <dgm:spPr/>
      <dgm:t>
        <a:bodyPr/>
        <a:lstStyle/>
        <a:p>
          <a:endParaRPr lang="en-US"/>
        </a:p>
      </dgm:t>
    </dgm:pt>
    <dgm:pt modelId="{31203CC3-95EF-4E4F-BD84-1C63BAD9F4AC}" type="sibTrans" cxnId="{9AD22B6D-9D3F-4AE9-B82F-8F689B8CF824}">
      <dgm:prSet/>
      <dgm:spPr/>
      <dgm:t>
        <a:bodyPr/>
        <a:lstStyle/>
        <a:p>
          <a:endParaRPr lang="en-US"/>
        </a:p>
      </dgm:t>
    </dgm:pt>
    <dgm:pt modelId="{AF90ECCF-BD38-1349-8CE8-1777F9F52CA3}" type="pres">
      <dgm:prSet presAssocID="{3CB5C46B-8729-EF43-82A9-26984F1C5F40}" presName="linear" presStyleCnt="0">
        <dgm:presLayoutVars>
          <dgm:dir/>
          <dgm:animLvl val="lvl"/>
          <dgm:resizeHandles val="exact"/>
        </dgm:presLayoutVars>
      </dgm:prSet>
      <dgm:spPr/>
    </dgm:pt>
    <dgm:pt modelId="{77830BEE-518F-D04C-BB5F-008D922EDAE2}" type="pres">
      <dgm:prSet presAssocID="{66D4F929-AC59-0247-9C9F-53D0EE3BD2CF}" presName="parentLin" presStyleCnt="0"/>
      <dgm:spPr/>
    </dgm:pt>
    <dgm:pt modelId="{ADEE33F1-77B1-144A-9533-4195CEF443D1}" type="pres">
      <dgm:prSet presAssocID="{66D4F929-AC59-0247-9C9F-53D0EE3BD2CF}" presName="parentLeftMargin" presStyleLbl="node1" presStyleIdx="0" presStyleCnt="4"/>
      <dgm:spPr/>
    </dgm:pt>
    <dgm:pt modelId="{E8CA05D9-E955-A74C-8FAF-7762FE5FCD08}" type="pres">
      <dgm:prSet presAssocID="{66D4F929-AC59-0247-9C9F-53D0EE3BD2CF}" presName="parentText" presStyleLbl="node1" presStyleIdx="0" presStyleCnt="4" custScaleX="115885">
        <dgm:presLayoutVars>
          <dgm:chMax val="0"/>
          <dgm:bulletEnabled val="1"/>
        </dgm:presLayoutVars>
      </dgm:prSet>
      <dgm:spPr/>
    </dgm:pt>
    <dgm:pt modelId="{206DE729-8F86-1146-9719-E0C8041C44CF}" type="pres">
      <dgm:prSet presAssocID="{66D4F929-AC59-0247-9C9F-53D0EE3BD2CF}" presName="negativeSpace" presStyleCnt="0"/>
      <dgm:spPr/>
    </dgm:pt>
    <dgm:pt modelId="{B858E3CA-6636-8D40-9B6C-E9E0BA6FB178}" type="pres">
      <dgm:prSet presAssocID="{66D4F929-AC59-0247-9C9F-53D0EE3BD2CF}" presName="childText" presStyleLbl="conFgAcc1" presStyleIdx="0" presStyleCnt="4" custScaleX="88223">
        <dgm:presLayoutVars>
          <dgm:bulletEnabled val="1"/>
        </dgm:presLayoutVars>
      </dgm:prSet>
      <dgm:spPr>
        <a:solidFill>
          <a:srgbClr val="3366FF">
            <a:alpha val="90000"/>
          </a:srgbClr>
        </a:solidFill>
      </dgm:spPr>
    </dgm:pt>
    <dgm:pt modelId="{8535515D-70F3-984D-80DC-DD06DE16EAED}" type="pres">
      <dgm:prSet presAssocID="{FDC2C7EA-E148-0845-8EE0-E012773C5F29}" presName="spaceBetweenRectangles" presStyleCnt="0"/>
      <dgm:spPr/>
    </dgm:pt>
    <dgm:pt modelId="{0E13298D-0489-574B-90B3-39ED737A3FD4}" type="pres">
      <dgm:prSet presAssocID="{6E3EF0DE-3205-C84A-900B-79803C3CAE0E}" presName="parentLin" presStyleCnt="0"/>
      <dgm:spPr/>
    </dgm:pt>
    <dgm:pt modelId="{C6235E96-EBB0-454A-96CE-81A20C13074F}" type="pres">
      <dgm:prSet presAssocID="{6E3EF0DE-3205-C84A-900B-79803C3CAE0E}" presName="parentLeftMargin" presStyleLbl="node1" presStyleIdx="0" presStyleCnt="4"/>
      <dgm:spPr/>
    </dgm:pt>
    <dgm:pt modelId="{8384D911-9072-8C46-83C9-981A3113665D}" type="pres">
      <dgm:prSet presAssocID="{6E3EF0DE-3205-C84A-900B-79803C3CAE0E}" presName="parentText" presStyleLbl="node1" presStyleIdx="1" presStyleCnt="4" custScaleX="115885">
        <dgm:presLayoutVars>
          <dgm:chMax val="0"/>
          <dgm:bulletEnabled val="1"/>
        </dgm:presLayoutVars>
      </dgm:prSet>
      <dgm:spPr/>
    </dgm:pt>
    <dgm:pt modelId="{A3AF1D9F-895A-B04B-BEDE-6F33EA3FF1F7}" type="pres">
      <dgm:prSet presAssocID="{6E3EF0DE-3205-C84A-900B-79803C3CAE0E}" presName="negativeSpace" presStyleCnt="0"/>
      <dgm:spPr/>
    </dgm:pt>
    <dgm:pt modelId="{41A6AD52-99AC-6D4D-A1ED-3BE228FBCFD4}" type="pres">
      <dgm:prSet presAssocID="{6E3EF0DE-3205-C84A-900B-79803C3CAE0E}" presName="childText" presStyleLbl="conFgAcc1" presStyleIdx="1" presStyleCnt="4" custScaleX="88223">
        <dgm:presLayoutVars>
          <dgm:bulletEnabled val="1"/>
        </dgm:presLayoutVars>
      </dgm:prSet>
      <dgm:spPr>
        <a:solidFill>
          <a:srgbClr val="3366FF">
            <a:alpha val="90000"/>
          </a:srgbClr>
        </a:solidFill>
      </dgm:spPr>
    </dgm:pt>
    <dgm:pt modelId="{5B30D7B5-EF12-B24A-998D-FAFB4FE647E3}" type="pres">
      <dgm:prSet presAssocID="{D8FAE279-DA0A-6641-A150-BA51F45BF8E2}" presName="spaceBetweenRectangles" presStyleCnt="0"/>
      <dgm:spPr/>
    </dgm:pt>
    <dgm:pt modelId="{1C75202E-4D38-4E15-BD78-0245D7CA6C0A}" type="pres">
      <dgm:prSet presAssocID="{BBC90D00-7615-4EBC-A0C3-5DCE5C049355}" presName="parentLin" presStyleCnt="0"/>
      <dgm:spPr/>
    </dgm:pt>
    <dgm:pt modelId="{EAC52943-D42E-4C90-ABB8-8268B0B6DD5B}" type="pres">
      <dgm:prSet presAssocID="{BBC90D00-7615-4EBC-A0C3-5DCE5C049355}" presName="parentLeftMargin" presStyleLbl="node1" presStyleIdx="1" presStyleCnt="4"/>
      <dgm:spPr/>
    </dgm:pt>
    <dgm:pt modelId="{76EBD512-C7F9-4B57-A3C0-022B934CD7C5}" type="pres">
      <dgm:prSet presAssocID="{BBC90D00-7615-4EBC-A0C3-5DCE5C049355}" presName="parentText" presStyleLbl="node1" presStyleIdx="2" presStyleCnt="4" custScaleX="115885">
        <dgm:presLayoutVars>
          <dgm:chMax val="0"/>
          <dgm:bulletEnabled val="1"/>
        </dgm:presLayoutVars>
      </dgm:prSet>
      <dgm:spPr/>
    </dgm:pt>
    <dgm:pt modelId="{FE819B51-04CB-48B9-A386-F53E1D0B9C64}" type="pres">
      <dgm:prSet presAssocID="{BBC90D00-7615-4EBC-A0C3-5DCE5C049355}" presName="negativeSpace" presStyleCnt="0"/>
      <dgm:spPr/>
    </dgm:pt>
    <dgm:pt modelId="{49D74D13-DC8E-420D-96A0-B8A214507EF8}" type="pres">
      <dgm:prSet presAssocID="{BBC90D00-7615-4EBC-A0C3-5DCE5C049355}" presName="childText" presStyleLbl="conFgAcc1" presStyleIdx="2" presStyleCnt="4">
        <dgm:presLayoutVars>
          <dgm:bulletEnabled val="1"/>
        </dgm:presLayoutVars>
      </dgm:prSet>
      <dgm:spPr/>
    </dgm:pt>
    <dgm:pt modelId="{7D54D113-9D16-49CE-8F2E-2897EA08C583}" type="pres">
      <dgm:prSet presAssocID="{31203CC3-95EF-4E4F-BD84-1C63BAD9F4AC}" presName="spaceBetweenRectangles" presStyleCnt="0"/>
      <dgm:spPr/>
    </dgm:pt>
    <dgm:pt modelId="{4FCD5294-1C97-E34B-92B4-420FFACE9DF6}" type="pres">
      <dgm:prSet presAssocID="{9BDE339B-99E0-8D43-9A28-3CB026A12CB2}" presName="parentLin" presStyleCnt="0"/>
      <dgm:spPr/>
    </dgm:pt>
    <dgm:pt modelId="{5F8C364B-1683-F647-BAAB-2B5BC7C60184}" type="pres">
      <dgm:prSet presAssocID="{9BDE339B-99E0-8D43-9A28-3CB026A12CB2}" presName="parentLeftMargin" presStyleLbl="node1" presStyleIdx="2" presStyleCnt="4"/>
      <dgm:spPr/>
    </dgm:pt>
    <dgm:pt modelId="{0E60F245-7DB5-2846-BDE3-4BF2FC71C06A}" type="pres">
      <dgm:prSet presAssocID="{9BDE339B-99E0-8D43-9A28-3CB026A12CB2}" presName="parentText" presStyleLbl="node1" presStyleIdx="3" presStyleCnt="4" custScaleX="115885">
        <dgm:presLayoutVars>
          <dgm:chMax val="0"/>
          <dgm:bulletEnabled val="1"/>
        </dgm:presLayoutVars>
      </dgm:prSet>
      <dgm:spPr/>
    </dgm:pt>
    <dgm:pt modelId="{79959FB6-EA5C-1C41-9FC8-57FE9E6E70BE}" type="pres">
      <dgm:prSet presAssocID="{9BDE339B-99E0-8D43-9A28-3CB026A12CB2}" presName="negativeSpace" presStyleCnt="0"/>
      <dgm:spPr/>
    </dgm:pt>
    <dgm:pt modelId="{94EA780D-AC83-4D48-B4CB-113462B9E1CF}" type="pres">
      <dgm:prSet presAssocID="{9BDE339B-99E0-8D43-9A28-3CB026A12CB2}" presName="childText" presStyleLbl="conFgAcc1" presStyleIdx="3" presStyleCnt="4" custScaleX="88223">
        <dgm:presLayoutVars>
          <dgm:bulletEnabled val="1"/>
        </dgm:presLayoutVars>
      </dgm:prSet>
      <dgm:spPr>
        <a:solidFill>
          <a:srgbClr val="3366FF">
            <a:alpha val="90000"/>
          </a:srgbClr>
        </a:solidFill>
      </dgm:spPr>
    </dgm:pt>
  </dgm:ptLst>
  <dgm:cxnLst>
    <dgm:cxn modelId="{1B02FD35-2667-6545-9B03-43D9299CE9CE}" srcId="{3CB5C46B-8729-EF43-82A9-26984F1C5F40}" destId="{9BDE339B-99E0-8D43-9A28-3CB026A12CB2}" srcOrd="3" destOrd="0" parTransId="{C236C55C-A487-DD42-89CA-91FE5CDE04D6}" sibTransId="{A85899D6-47A5-6A46-BDE5-CD30AC9F7BBB}"/>
    <dgm:cxn modelId="{3EE1583A-D12D-5545-8F41-37E1AABB66ED}" srcId="{3CB5C46B-8729-EF43-82A9-26984F1C5F40}" destId="{66D4F929-AC59-0247-9C9F-53D0EE3BD2CF}" srcOrd="0" destOrd="0" parTransId="{7C488704-27AD-2B49-BF20-115F55334512}" sibTransId="{FDC2C7EA-E148-0845-8EE0-E012773C5F29}"/>
    <dgm:cxn modelId="{D148DB3F-B51E-4668-B19E-3686FA4C2053}" type="presOf" srcId="{6E3EF0DE-3205-C84A-900B-79803C3CAE0E}" destId="{8384D911-9072-8C46-83C9-981A3113665D}" srcOrd="1" destOrd="0" presId="urn:microsoft.com/office/officeart/2005/8/layout/list1"/>
    <dgm:cxn modelId="{37ADB861-F0F5-416E-9F0A-AC98ABCDCCC3}" type="presOf" srcId="{BBC90D00-7615-4EBC-A0C3-5DCE5C049355}" destId="{76EBD512-C7F9-4B57-A3C0-022B934CD7C5}" srcOrd="1" destOrd="0" presId="urn:microsoft.com/office/officeart/2005/8/layout/list1"/>
    <dgm:cxn modelId="{E245B24B-ED92-4905-BE34-224D5F6E17D3}" type="presOf" srcId="{3CB5C46B-8729-EF43-82A9-26984F1C5F40}" destId="{AF90ECCF-BD38-1349-8CE8-1777F9F52CA3}" srcOrd="0" destOrd="0" presId="urn:microsoft.com/office/officeart/2005/8/layout/list1"/>
    <dgm:cxn modelId="{9AD22B6D-9D3F-4AE9-B82F-8F689B8CF824}" srcId="{3CB5C46B-8729-EF43-82A9-26984F1C5F40}" destId="{BBC90D00-7615-4EBC-A0C3-5DCE5C049355}" srcOrd="2" destOrd="0" parTransId="{B2DD6469-117C-4D19-8EE8-98750CDFD6F0}" sibTransId="{31203CC3-95EF-4E4F-BD84-1C63BAD9F4AC}"/>
    <dgm:cxn modelId="{74E9006E-E400-4A50-BC60-F4A9E14E5D98}" type="presOf" srcId="{BBC90D00-7615-4EBC-A0C3-5DCE5C049355}" destId="{EAC52943-D42E-4C90-ABB8-8268B0B6DD5B}" srcOrd="0" destOrd="0" presId="urn:microsoft.com/office/officeart/2005/8/layout/list1"/>
    <dgm:cxn modelId="{04F17BA2-0483-42BD-80B9-5688930958FF}" type="presOf" srcId="{66D4F929-AC59-0247-9C9F-53D0EE3BD2CF}" destId="{ADEE33F1-77B1-144A-9533-4195CEF443D1}" srcOrd="0" destOrd="0" presId="urn:microsoft.com/office/officeart/2005/8/layout/list1"/>
    <dgm:cxn modelId="{5C8992AA-00EE-4276-B054-44EE58655D04}" type="presOf" srcId="{6E3EF0DE-3205-C84A-900B-79803C3CAE0E}" destId="{C6235E96-EBB0-454A-96CE-81A20C13074F}" srcOrd="0" destOrd="0" presId="urn:microsoft.com/office/officeart/2005/8/layout/list1"/>
    <dgm:cxn modelId="{BD7A2DDE-A668-4C66-A765-B0D47BB66C63}" type="presOf" srcId="{66D4F929-AC59-0247-9C9F-53D0EE3BD2CF}" destId="{E8CA05D9-E955-A74C-8FAF-7762FE5FCD08}" srcOrd="1" destOrd="0" presId="urn:microsoft.com/office/officeart/2005/8/layout/list1"/>
    <dgm:cxn modelId="{1049FCE1-1A48-486C-BC6D-543C0429759F}" type="presOf" srcId="{9BDE339B-99E0-8D43-9A28-3CB026A12CB2}" destId="{5F8C364B-1683-F647-BAAB-2B5BC7C60184}" srcOrd="0" destOrd="0" presId="urn:microsoft.com/office/officeart/2005/8/layout/list1"/>
    <dgm:cxn modelId="{B769E7EF-56EF-B04B-B977-76AD8274D7D3}" srcId="{3CB5C46B-8729-EF43-82A9-26984F1C5F40}" destId="{6E3EF0DE-3205-C84A-900B-79803C3CAE0E}" srcOrd="1" destOrd="0" parTransId="{ED4E872D-1C0E-9D48-9C73-501C3CCAC162}" sibTransId="{D8FAE279-DA0A-6641-A150-BA51F45BF8E2}"/>
    <dgm:cxn modelId="{C680D7FF-2E9D-47FF-86BF-522B756746E6}" type="presOf" srcId="{9BDE339B-99E0-8D43-9A28-3CB026A12CB2}" destId="{0E60F245-7DB5-2846-BDE3-4BF2FC71C06A}" srcOrd="1" destOrd="0" presId="urn:microsoft.com/office/officeart/2005/8/layout/list1"/>
    <dgm:cxn modelId="{5E432556-B0BC-4FB5-91B4-C8B561933961}" type="presParOf" srcId="{AF90ECCF-BD38-1349-8CE8-1777F9F52CA3}" destId="{77830BEE-518F-D04C-BB5F-008D922EDAE2}" srcOrd="0" destOrd="0" presId="urn:microsoft.com/office/officeart/2005/8/layout/list1"/>
    <dgm:cxn modelId="{EE995EF7-FBD6-498F-846A-759D0FF66759}" type="presParOf" srcId="{77830BEE-518F-D04C-BB5F-008D922EDAE2}" destId="{ADEE33F1-77B1-144A-9533-4195CEF443D1}" srcOrd="0" destOrd="0" presId="urn:microsoft.com/office/officeart/2005/8/layout/list1"/>
    <dgm:cxn modelId="{7264C207-B7C8-4C4B-B432-A4A24F66C7A2}" type="presParOf" srcId="{77830BEE-518F-D04C-BB5F-008D922EDAE2}" destId="{E8CA05D9-E955-A74C-8FAF-7762FE5FCD08}" srcOrd="1" destOrd="0" presId="urn:microsoft.com/office/officeart/2005/8/layout/list1"/>
    <dgm:cxn modelId="{3970D8E8-B317-456A-9AB2-E976854B1D00}" type="presParOf" srcId="{AF90ECCF-BD38-1349-8CE8-1777F9F52CA3}" destId="{206DE729-8F86-1146-9719-E0C8041C44CF}" srcOrd="1" destOrd="0" presId="urn:microsoft.com/office/officeart/2005/8/layout/list1"/>
    <dgm:cxn modelId="{8F0E7D76-B373-414B-BCC9-523B1A5CDA6A}" type="presParOf" srcId="{AF90ECCF-BD38-1349-8CE8-1777F9F52CA3}" destId="{B858E3CA-6636-8D40-9B6C-E9E0BA6FB178}" srcOrd="2" destOrd="0" presId="urn:microsoft.com/office/officeart/2005/8/layout/list1"/>
    <dgm:cxn modelId="{FBF94F0C-FAA8-4225-AA5A-51369C44894C}" type="presParOf" srcId="{AF90ECCF-BD38-1349-8CE8-1777F9F52CA3}" destId="{8535515D-70F3-984D-80DC-DD06DE16EAED}" srcOrd="3" destOrd="0" presId="urn:microsoft.com/office/officeart/2005/8/layout/list1"/>
    <dgm:cxn modelId="{F7F9C166-9529-4C07-B9EA-023F0DF32A73}" type="presParOf" srcId="{AF90ECCF-BD38-1349-8CE8-1777F9F52CA3}" destId="{0E13298D-0489-574B-90B3-39ED737A3FD4}" srcOrd="4" destOrd="0" presId="urn:microsoft.com/office/officeart/2005/8/layout/list1"/>
    <dgm:cxn modelId="{7325EC94-C40B-4AC3-B75C-F55D2C35DCC5}" type="presParOf" srcId="{0E13298D-0489-574B-90B3-39ED737A3FD4}" destId="{C6235E96-EBB0-454A-96CE-81A20C13074F}" srcOrd="0" destOrd="0" presId="urn:microsoft.com/office/officeart/2005/8/layout/list1"/>
    <dgm:cxn modelId="{69D579C7-41D8-46E9-B1D5-6F7E56C1B7F6}" type="presParOf" srcId="{0E13298D-0489-574B-90B3-39ED737A3FD4}" destId="{8384D911-9072-8C46-83C9-981A3113665D}" srcOrd="1" destOrd="0" presId="urn:microsoft.com/office/officeart/2005/8/layout/list1"/>
    <dgm:cxn modelId="{70C62319-553D-4E97-866B-C0D05005CC15}" type="presParOf" srcId="{AF90ECCF-BD38-1349-8CE8-1777F9F52CA3}" destId="{A3AF1D9F-895A-B04B-BEDE-6F33EA3FF1F7}" srcOrd="5" destOrd="0" presId="urn:microsoft.com/office/officeart/2005/8/layout/list1"/>
    <dgm:cxn modelId="{0AE11DEB-5437-4F11-BF1C-5D904A27B5EE}" type="presParOf" srcId="{AF90ECCF-BD38-1349-8CE8-1777F9F52CA3}" destId="{41A6AD52-99AC-6D4D-A1ED-3BE228FBCFD4}" srcOrd="6" destOrd="0" presId="urn:microsoft.com/office/officeart/2005/8/layout/list1"/>
    <dgm:cxn modelId="{7F27551C-B58C-4264-8AFF-61E88B7B0DB9}" type="presParOf" srcId="{AF90ECCF-BD38-1349-8CE8-1777F9F52CA3}" destId="{5B30D7B5-EF12-B24A-998D-FAFB4FE647E3}" srcOrd="7" destOrd="0" presId="urn:microsoft.com/office/officeart/2005/8/layout/list1"/>
    <dgm:cxn modelId="{90022BE6-D5FB-4A51-AD01-F3738AA4F14C}" type="presParOf" srcId="{AF90ECCF-BD38-1349-8CE8-1777F9F52CA3}" destId="{1C75202E-4D38-4E15-BD78-0245D7CA6C0A}" srcOrd="8" destOrd="0" presId="urn:microsoft.com/office/officeart/2005/8/layout/list1"/>
    <dgm:cxn modelId="{79F7956E-1F19-4928-9994-A6F2366C457D}" type="presParOf" srcId="{1C75202E-4D38-4E15-BD78-0245D7CA6C0A}" destId="{EAC52943-D42E-4C90-ABB8-8268B0B6DD5B}" srcOrd="0" destOrd="0" presId="urn:microsoft.com/office/officeart/2005/8/layout/list1"/>
    <dgm:cxn modelId="{A6559DF4-9C9E-4768-8B3A-E34FD720DE25}" type="presParOf" srcId="{1C75202E-4D38-4E15-BD78-0245D7CA6C0A}" destId="{76EBD512-C7F9-4B57-A3C0-022B934CD7C5}" srcOrd="1" destOrd="0" presId="urn:microsoft.com/office/officeart/2005/8/layout/list1"/>
    <dgm:cxn modelId="{0FB0E432-1BA0-4291-943D-73134B7465E0}" type="presParOf" srcId="{AF90ECCF-BD38-1349-8CE8-1777F9F52CA3}" destId="{FE819B51-04CB-48B9-A386-F53E1D0B9C64}" srcOrd="9" destOrd="0" presId="urn:microsoft.com/office/officeart/2005/8/layout/list1"/>
    <dgm:cxn modelId="{33478B97-4B6B-49F7-AB8A-F87F1AA7F4AB}" type="presParOf" srcId="{AF90ECCF-BD38-1349-8CE8-1777F9F52CA3}" destId="{49D74D13-DC8E-420D-96A0-B8A214507EF8}" srcOrd="10" destOrd="0" presId="urn:microsoft.com/office/officeart/2005/8/layout/list1"/>
    <dgm:cxn modelId="{E79BB6F7-5C15-44D9-9B4B-F378C271A68F}" type="presParOf" srcId="{AF90ECCF-BD38-1349-8CE8-1777F9F52CA3}" destId="{7D54D113-9D16-49CE-8F2E-2897EA08C583}" srcOrd="11" destOrd="0" presId="urn:microsoft.com/office/officeart/2005/8/layout/list1"/>
    <dgm:cxn modelId="{05260AA7-D9E3-4212-BE51-298DA3C7860B}" type="presParOf" srcId="{AF90ECCF-BD38-1349-8CE8-1777F9F52CA3}" destId="{4FCD5294-1C97-E34B-92B4-420FFACE9DF6}" srcOrd="12" destOrd="0" presId="urn:microsoft.com/office/officeart/2005/8/layout/list1"/>
    <dgm:cxn modelId="{1FAF3549-C9DA-45A1-80A4-602F57135E50}" type="presParOf" srcId="{4FCD5294-1C97-E34B-92B4-420FFACE9DF6}" destId="{5F8C364B-1683-F647-BAAB-2B5BC7C60184}" srcOrd="0" destOrd="0" presId="urn:microsoft.com/office/officeart/2005/8/layout/list1"/>
    <dgm:cxn modelId="{2C0097BB-1929-4CE4-9297-17839A724E03}" type="presParOf" srcId="{4FCD5294-1C97-E34B-92B4-420FFACE9DF6}" destId="{0E60F245-7DB5-2846-BDE3-4BF2FC71C06A}" srcOrd="1" destOrd="0" presId="urn:microsoft.com/office/officeart/2005/8/layout/list1"/>
    <dgm:cxn modelId="{8EAB3791-E4F1-407A-B903-D40A5B102D5D}" type="presParOf" srcId="{AF90ECCF-BD38-1349-8CE8-1777F9F52CA3}" destId="{79959FB6-EA5C-1C41-9FC8-57FE9E6E70BE}" srcOrd="13" destOrd="0" presId="urn:microsoft.com/office/officeart/2005/8/layout/list1"/>
    <dgm:cxn modelId="{27EC67E9-3C57-4220-8136-7D92BA32A648}" type="presParOf" srcId="{AF90ECCF-BD38-1349-8CE8-1777F9F52CA3}" destId="{94EA780D-AC83-4D48-B4CB-113462B9E1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3AFC1-3FEE-9B47-99E8-814DFC79298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A70B7-AC81-E240-B721-02CBEA1C379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600" b="1" dirty="0">
              <a:solidFill>
                <a:srgbClr val="000000"/>
              </a:solidFill>
              <a:latin typeface="Montserrat" panose="00000500000000000000" pitchFamily="2" charset="0"/>
            </a:rPr>
            <a:t>Identifies and prioritizes large, medium, then small risks</a:t>
          </a:r>
          <a:endParaRPr sz="1600" b="1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A79B0946-7F84-7C43-A47F-896EAC3A28FC}" type="parTrans" cxnId="{00B05F19-3B4C-AC4E-B5A6-15EBA03A4DB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2A36A97-01DA-4A48-B7FA-35D6D26B81DE}" type="sibTrans" cxnId="{00B05F19-3B4C-AC4E-B5A6-15EBA03A4DB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65417FA-BF76-AD44-AF62-3C4225C4F298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600" b="1" dirty="0">
              <a:solidFill>
                <a:srgbClr val="000000"/>
              </a:solidFill>
              <a:latin typeface="Montserrat" panose="00000500000000000000" pitchFamily="2" charset="0"/>
            </a:rPr>
            <a:t>Let testing drive development</a:t>
          </a:r>
          <a:endParaRPr sz="1600" b="1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634FD9BA-E7C6-EC48-A1F5-8E0B0F0EBDB2}" type="parTrans" cxnId="{9FB91BA6-E0F5-D94F-8068-BB5F47A2AA7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6CAFE8F-ABC6-DA47-A6C5-A6401B971CBA}" type="sibTrans" cxnId="{9FB91BA6-E0F5-D94F-8068-BB5F47A2AA7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0A6FC7A-56F2-A645-AC45-DC4055E10B8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600" dirty="0">
              <a:solidFill>
                <a:srgbClr val="000000"/>
              </a:solidFill>
              <a:latin typeface="Montserrat" panose="00000500000000000000" pitchFamily="2" charset="0"/>
            </a:rPr>
            <a:t>Build system pieces to enable testing high risks first</a:t>
          </a:r>
          <a:endParaRPr sz="1600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6103C6B4-F727-0244-B647-15EF5340EE1B}" type="parTrans" cxnId="{9D2C0A96-8418-1A40-BD1E-CDD2DE8342D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14ABB0E-FA7D-6A41-A870-495F5AC24BD4}" type="sibTrans" cxnId="{9D2C0A96-8418-1A40-BD1E-CDD2DE8342D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1C49610-1FAF-DE4A-B4C5-6AF2379278C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600" dirty="0">
              <a:solidFill>
                <a:srgbClr val="000000"/>
              </a:solidFill>
              <a:latin typeface="Montserrat" panose="00000500000000000000" pitchFamily="2" charset="0"/>
            </a:rPr>
            <a:t>Before building dependent things that otherwise will need to be redone</a:t>
          </a:r>
          <a:endParaRPr sz="1600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C9C92D90-9FE9-E64C-A8EF-A4C76FAACD5A}" type="parTrans" cxnId="{F46ED858-4AAD-5645-8EAE-AB1CC454E0E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BC23922-C0ED-304B-B616-EAE829A6F6D7}" type="sibTrans" cxnId="{F46ED858-4AAD-5645-8EAE-AB1CC454E0E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0CD01E8-82EC-2A41-B350-A8BF522DACDA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600" b="1" dirty="0">
              <a:solidFill>
                <a:srgbClr val="000000"/>
              </a:solidFill>
              <a:latin typeface="Montserrat" panose="00000500000000000000" pitchFamily="2" charset="0"/>
            </a:rPr>
            <a:t>Plans/designs Proactive UAT™ early for execution at end</a:t>
          </a:r>
          <a:endParaRPr sz="1600" b="1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00AB94E3-1E46-C34C-A4AA-4F2B04AA069E}" type="parTrans" cxnId="{EFD877A9-795A-6845-BA95-6BD40DA3806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AE79CD3-2A2B-D34B-9CBD-A3873752FCA0}" type="sibTrans" cxnId="{EFD877A9-795A-6845-BA95-6BD40DA3806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DD0B540-C149-C14C-AB7B-E84358D9961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600" dirty="0">
              <a:solidFill>
                <a:srgbClr val="000000"/>
              </a:solidFill>
              <a:latin typeface="Montserrat" panose="00000500000000000000" pitchFamily="2" charset="0"/>
            </a:rPr>
            <a:t>Requirements-based tests plus for Proactive User Acceptance Criteria</a:t>
          </a:r>
          <a:endParaRPr sz="1600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70BECD6A-E8C8-D14C-909A-3B9B81618146}" type="parTrans" cxnId="{F0A3B57D-A2A1-0345-9463-144A5573A92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FADD8C1-E540-5841-920B-D9C78DC48F9D}" type="sibTrans" cxnId="{F0A3B57D-A2A1-0345-9463-144A5573A92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D18170C-D267-4CF2-9B46-8EAE4205406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600" dirty="0">
              <a:solidFill>
                <a:srgbClr val="000000"/>
              </a:solidFill>
              <a:latin typeface="Montserrat" panose="00000500000000000000" pitchFamily="2" charset="0"/>
            </a:rPr>
            <a:t>Only create and execute test cases for most important small risks</a:t>
          </a:r>
          <a:endParaRPr sz="1600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A90B7C12-9680-48BA-B2F3-C255304B68D0}" type="parTrans" cxnId="{8EBBCBCB-5395-48A9-8616-218C585BE95C}">
      <dgm:prSet/>
      <dgm:spPr/>
      <dgm:t>
        <a:bodyPr/>
        <a:lstStyle/>
        <a:p>
          <a:endParaRPr lang="en-US"/>
        </a:p>
      </dgm:t>
    </dgm:pt>
    <dgm:pt modelId="{8FFD5864-0F1A-4129-A6A8-4EBA6CA0A21D}" type="sibTrans" cxnId="{8EBBCBCB-5395-48A9-8616-218C585BE95C}">
      <dgm:prSet/>
      <dgm:spPr/>
      <dgm:t>
        <a:bodyPr/>
        <a:lstStyle/>
        <a:p>
          <a:endParaRPr lang="en-US"/>
        </a:p>
      </dgm:t>
    </dgm:pt>
    <dgm:pt modelId="{623FEE7D-A07A-4FED-89F8-08734CF05A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600" dirty="0">
              <a:solidFill>
                <a:srgbClr val="000000"/>
              </a:solidFill>
              <a:latin typeface="Montserrat" panose="00000500000000000000" pitchFamily="2" charset="0"/>
            </a:rPr>
            <a:t>Use special techniques to identify more ordinarily-overlooked risks</a:t>
          </a:r>
          <a:endParaRPr sz="1600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B506FC76-C3F5-4F46-BE6E-639DAC4646D2}" type="parTrans" cxnId="{0617CD09-6E26-4A4F-9F9D-69403FF6C0A8}">
      <dgm:prSet/>
      <dgm:spPr/>
      <dgm:t>
        <a:bodyPr/>
        <a:lstStyle/>
        <a:p>
          <a:endParaRPr lang="en-US"/>
        </a:p>
      </dgm:t>
    </dgm:pt>
    <dgm:pt modelId="{5E04F1F2-6A83-442A-99E5-5C7AA2C27C3A}" type="sibTrans" cxnId="{0617CD09-6E26-4A4F-9F9D-69403FF6C0A8}">
      <dgm:prSet/>
      <dgm:spPr/>
      <dgm:t>
        <a:bodyPr/>
        <a:lstStyle/>
        <a:p>
          <a:endParaRPr lang="en-US"/>
        </a:p>
      </dgm:t>
    </dgm:pt>
    <dgm:pt modelId="{2A8D8052-B9DA-4483-A972-463447A5F19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600" dirty="0">
              <a:solidFill>
                <a:srgbClr val="000000"/>
              </a:solidFill>
              <a:latin typeface="Montserrat" panose="00000500000000000000" pitchFamily="2" charset="0"/>
            </a:rPr>
            <a:t>Usually due to wrong/missed design, so prevent their occurrence</a:t>
          </a:r>
          <a:endParaRPr sz="1600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BF3565F0-3157-4366-81AD-8B2715C0E1C3}" type="parTrans" cxnId="{207461EE-1C49-4214-8EB2-9D4719C4181E}">
      <dgm:prSet/>
      <dgm:spPr/>
      <dgm:t>
        <a:bodyPr/>
        <a:lstStyle/>
        <a:p>
          <a:endParaRPr lang="en-US"/>
        </a:p>
      </dgm:t>
    </dgm:pt>
    <dgm:pt modelId="{FAF2B3C1-4822-48A0-A6FB-D13FA09CAB4C}" type="sibTrans" cxnId="{207461EE-1C49-4214-8EB2-9D4719C4181E}">
      <dgm:prSet/>
      <dgm:spPr/>
      <dgm:t>
        <a:bodyPr/>
        <a:lstStyle/>
        <a:p>
          <a:endParaRPr lang="en-US"/>
        </a:p>
      </dgm:t>
    </dgm:pt>
    <dgm:pt modelId="{0A282B10-214E-4274-990C-8EEFADC09D2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600" dirty="0">
              <a:solidFill>
                <a:srgbClr val="000000"/>
              </a:solidFill>
              <a:latin typeface="Montserrat" panose="00000500000000000000" pitchFamily="2" charset="0"/>
            </a:rPr>
            <a:t>Also feeds technical/development tests to catch problems pre-UAT</a:t>
          </a:r>
          <a:endParaRPr sz="1600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288CC6F5-E1A4-41F5-87B6-DFC6BA91CEEB}" type="parTrans" cxnId="{871F7B62-0D35-4E88-AF9B-B4383D42E840}">
      <dgm:prSet/>
      <dgm:spPr/>
      <dgm:t>
        <a:bodyPr/>
        <a:lstStyle/>
        <a:p>
          <a:endParaRPr lang="en-US"/>
        </a:p>
      </dgm:t>
    </dgm:pt>
    <dgm:pt modelId="{1AAAD731-11B9-4830-9113-A38E642BF21C}" type="sibTrans" cxnId="{871F7B62-0D35-4E88-AF9B-B4383D42E840}">
      <dgm:prSet/>
      <dgm:spPr/>
      <dgm:t>
        <a:bodyPr/>
        <a:lstStyle/>
        <a:p>
          <a:endParaRPr lang="en-US"/>
        </a:p>
      </dgm:t>
    </dgm:pt>
    <dgm:pt modelId="{D12A5723-D54D-4BA7-AC9A-5CF1405F71D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600" dirty="0">
              <a:solidFill>
                <a:srgbClr val="000000"/>
              </a:solidFill>
              <a:latin typeface="Montserrat" panose="00000500000000000000" pitchFamily="2" charset="0"/>
            </a:rPr>
            <a:t>Prioritize based on risk</a:t>
          </a:r>
          <a:endParaRPr sz="1600" dirty="0">
            <a:solidFill>
              <a:srgbClr val="000000"/>
            </a:solidFill>
            <a:latin typeface="Montserrat" panose="00000500000000000000" pitchFamily="2" charset="0"/>
          </a:endParaRPr>
        </a:p>
      </dgm:t>
    </dgm:pt>
    <dgm:pt modelId="{524FFF9B-A5CC-4C34-A832-EA821FBFE885}" type="parTrans" cxnId="{918FF52E-2506-4FF9-A582-131DD3FEE38C}">
      <dgm:prSet/>
      <dgm:spPr/>
      <dgm:t>
        <a:bodyPr/>
        <a:lstStyle/>
        <a:p>
          <a:endParaRPr lang="en-US"/>
        </a:p>
      </dgm:t>
    </dgm:pt>
    <dgm:pt modelId="{2066DC71-9EFD-4CAB-A01C-68A21D90E3C0}" type="sibTrans" cxnId="{918FF52E-2506-4FF9-A582-131DD3FEE38C}">
      <dgm:prSet/>
      <dgm:spPr/>
      <dgm:t>
        <a:bodyPr/>
        <a:lstStyle/>
        <a:p>
          <a:endParaRPr lang="en-US"/>
        </a:p>
      </dgm:t>
    </dgm:pt>
    <dgm:pt modelId="{9E2CC17E-5BBC-0B44-A70A-3AA84EB7B67D}" type="pres">
      <dgm:prSet presAssocID="{E923AFC1-3FEE-9B47-99E8-814DFC792988}" presName="linear" presStyleCnt="0">
        <dgm:presLayoutVars>
          <dgm:dir/>
          <dgm:animLvl val="lvl"/>
          <dgm:resizeHandles val="exact"/>
        </dgm:presLayoutVars>
      </dgm:prSet>
      <dgm:spPr/>
    </dgm:pt>
    <dgm:pt modelId="{30CEA434-D98C-5F4D-A374-C4E718B2E468}" type="pres">
      <dgm:prSet presAssocID="{11EA70B7-AC81-E240-B721-02CBEA1C3799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F9BD8B1-0F91-CB45-A735-71DE492483F7}" type="pres">
      <dgm:prSet presAssocID="{11EA70B7-AC81-E240-B721-02CBEA1C3799}" presName="parentLeftMargin" presStyleLbl="node1" presStyleIdx="0" presStyleCnt="3"/>
      <dgm:spPr/>
    </dgm:pt>
    <dgm:pt modelId="{8BD95C55-678A-4342-9919-995BB7023B01}" type="pres">
      <dgm:prSet presAssocID="{11EA70B7-AC81-E240-B721-02CBEA1C3799}" presName="parentText" presStyleLbl="node1" presStyleIdx="0" presStyleCnt="3" custScaleX="114404">
        <dgm:presLayoutVars>
          <dgm:chMax val="0"/>
          <dgm:bulletEnabled val="1"/>
        </dgm:presLayoutVars>
      </dgm:prSet>
      <dgm:spPr/>
    </dgm:pt>
    <dgm:pt modelId="{74D3D3FF-744D-004E-B52E-35256B8731BB}" type="pres">
      <dgm:prSet presAssocID="{11EA70B7-AC81-E240-B721-02CBEA1C3799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A5CD8F1-0707-A14D-B66D-7A2176A14CD8}" type="pres">
      <dgm:prSet presAssocID="{11EA70B7-AC81-E240-B721-02CBEA1C3799}" presName="childText" presStyleLbl="conFgAcc1" presStyleIdx="0" presStyleCnt="3" custScaleX="10000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7233FCFD-C839-6648-A661-4C3BE401B4A0}" type="pres">
      <dgm:prSet presAssocID="{62A36A97-01DA-4A48-B7FA-35D6D26B81DE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AD06D33-5778-1140-8123-FE0E37B0F0A5}" type="pres">
      <dgm:prSet presAssocID="{765417FA-BF76-AD44-AF62-3C4225C4F298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97A321A-4C8E-C64A-8CD0-422AE4A99AE5}" type="pres">
      <dgm:prSet presAssocID="{765417FA-BF76-AD44-AF62-3C4225C4F298}" presName="parentLeftMargin" presStyleLbl="node1" presStyleIdx="0" presStyleCnt="3"/>
      <dgm:spPr/>
    </dgm:pt>
    <dgm:pt modelId="{B16F426A-38E6-8048-BFA8-630D29D54656}" type="pres">
      <dgm:prSet presAssocID="{765417FA-BF76-AD44-AF62-3C4225C4F298}" presName="parentText" presStyleLbl="node1" presStyleIdx="1" presStyleCnt="3" custScaleX="114404">
        <dgm:presLayoutVars>
          <dgm:chMax val="0"/>
          <dgm:bulletEnabled val="1"/>
        </dgm:presLayoutVars>
      </dgm:prSet>
      <dgm:spPr/>
    </dgm:pt>
    <dgm:pt modelId="{1CB16733-98F1-1342-92D5-1C3C14B80FBE}" type="pres">
      <dgm:prSet presAssocID="{765417FA-BF76-AD44-AF62-3C4225C4F298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82891C1-079E-DE4F-9465-EB8089758749}" type="pres">
      <dgm:prSet presAssocID="{765417FA-BF76-AD44-AF62-3C4225C4F298}" presName="childText" presStyleLbl="conFgAcc1" presStyleIdx="1" presStyleCnt="3" custScaleX="100000">
        <dgm:presLayoutVars>
          <dgm:bulletEnabled val="1"/>
        </dgm:presLayoutVars>
      </dgm:prSet>
      <dgm:spPr/>
    </dgm:pt>
    <dgm:pt modelId="{6FC7FF27-D16F-3A4A-88CD-2250EB5461F7}" type="pres">
      <dgm:prSet presAssocID="{06CAFE8F-ABC6-DA47-A6C5-A6401B971CBA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97F2AEB-D9A9-5540-97C9-FDAA30C188E7}" type="pres">
      <dgm:prSet presAssocID="{30CD01E8-82EC-2A41-B350-A8BF522DACDA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5D452A3-2341-DE45-BD1D-DEE3B9ACF359}" type="pres">
      <dgm:prSet presAssocID="{30CD01E8-82EC-2A41-B350-A8BF522DACDA}" presName="parentLeftMargin" presStyleLbl="node1" presStyleIdx="1" presStyleCnt="3"/>
      <dgm:spPr/>
    </dgm:pt>
    <dgm:pt modelId="{A272A620-2F35-B749-BB97-092C45A8C814}" type="pres">
      <dgm:prSet presAssocID="{30CD01E8-82EC-2A41-B350-A8BF522DACDA}" presName="parentText" presStyleLbl="node1" presStyleIdx="2" presStyleCnt="3" custScaleX="114404">
        <dgm:presLayoutVars>
          <dgm:chMax val="0"/>
          <dgm:bulletEnabled val="1"/>
        </dgm:presLayoutVars>
      </dgm:prSet>
      <dgm:spPr/>
    </dgm:pt>
    <dgm:pt modelId="{1F37B7B0-5FBA-C845-9C1D-FD395D17D35E}" type="pres">
      <dgm:prSet presAssocID="{30CD01E8-82EC-2A41-B350-A8BF522DACDA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EAC5C7B-4A2F-B146-ACAE-76C5EA244791}" type="pres">
      <dgm:prSet presAssocID="{30CD01E8-82EC-2A41-B350-A8BF522DACDA}" presName="childText" presStyleLbl="conFgAcc1" presStyleIdx="2" presStyleCnt="3" custScaleX="100000">
        <dgm:presLayoutVars>
          <dgm:bulletEnabled val="1"/>
        </dgm:presLayoutVars>
      </dgm:prSet>
      <dgm:spPr/>
    </dgm:pt>
  </dgm:ptLst>
  <dgm:cxnLst>
    <dgm:cxn modelId="{0617CD09-6E26-4A4F-9F9D-69403FF6C0A8}" srcId="{11EA70B7-AC81-E240-B721-02CBEA1C3799}" destId="{623FEE7D-A07A-4FED-89F8-08734CF05A9A}" srcOrd="0" destOrd="0" parTransId="{B506FC76-C3F5-4F46-BE6E-639DAC4646D2}" sibTransId="{5E04F1F2-6A83-442A-99E5-5C7AA2C27C3A}"/>
    <dgm:cxn modelId="{C2E82E0E-1F4F-4FFC-B164-90C035BD98D6}" type="presOf" srcId="{2A8D8052-B9DA-4483-A972-463447A5F196}" destId="{BA5CD8F1-0707-A14D-B66D-7A2176A14CD8}" srcOrd="0" destOrd="1" presId="urn:microsoft.com/office/officeart/2005/8/layout/list1"/>
    <dgm:cxn modelId="{A25D5016-3B5D-4225-8206-0F9656FA8F74}" type="presOf" srcId="{11EA70B7-AC81-E240-B721-02CBEA1C3799}" destId="{BF9BD8B1-0F91-CB45-A735-71DE492483F7}" srcOrd="0" destOrd="0" presId="urn:microsoft.com/office/officeart/2005/8/layout/list1"/>
    <dgm:cxn modelId="{00B05F19-3B4C-AC4E-B5A6-15EBA03A4DBA}" srcId="{E923AFC1-3FEE-9B47-99E8-814DFC792988}" destId="{11EA70B7-AC81-E240-B721-02CBEA1C3799}" srcOrd="0" destOrd="0" parTransId="{A79B0946-7F84-7C43-A47F-896EAC3A28FC}" sibTransId="{62A36A97-01DA-4A48-B7FA-35D6D26B81DE}"/>
    <dgm:cxn modelId="{918FF52E-2506-4FF9-A582-131DD3FEE38C}" srcId="{30CD01E8-82EC-2A41-B350-A8BF522DACDA}" destId="{D12A5723-D54D-4BA7-AC9A-5CF1405F71DD}" srcOrd="2" destOrd="0" parTransId="{524FFF9B-A5CC-4C34-A832-EA821FBFE885}" sibTransId="{2066DC71-9EFD-4CAB-A01C-68A21D90E3C0}"/>
    <dgm:cxn modelId="{63EE862F-2BBC-4EB8-B14B-35C40B06B1C0}" type="presOf" srcId="{30CD01E8-82EC-2A41-B350-A8BF522DACDA}" destId="{A272A620-2F35-B749-BB97-092C45A8C814}" srcOrd="1" destOrd="0" presId="urn:microsoft.com/office/officeart/2005/8/layout/list1"/>
    <dgm:cxn modelId="{DE3D633D-BD7D-4E84-8FB9-FDFD6500C06B}" type="presOf" srcId="{D12A5723-D54D-4BA7-AC9A-5CF1405F71DD}" destId="{9EAC5C7B-4A2F-B146-ACAE-76C5EA244791}" srcOrd="0" destOrd="2" presId="urn:microsoft.com/office/officeart/2005/8/layout/list1"/>
    <dgm:cxn modelId="{871F7B62-0D35-4E88-AF9B-B4383D42E840}" srcId="{30CD01E8-82EC-2A41-B350-A8BF522DACDA}" destId="{0A282B10-214E-4274-990C-8EEFADC09D2A}" srcOrd="1" destOrd="0" parTransId="{288CC6F5-E1A4-41F5-87B6-DFC6BA91CEEB}" sibTransId="{1AAAD731-11B9-4830-9113-A38E642BF21C}"/>
    <dgm:cxn modelId="{5E91AC42-3C66-4730-A976-EC1CF5635C6C}" type="presOf" srcId="{30A6FC7A-56F2-A645-AC45-DC4055E10B8C}" destId="{882891C1-079E-DE4F-9465-EB8089758749}" srcOrd="0" destOrd="0" presId="urn:microsoft.com/office/officeart/2005/8/layout/list1"/>
    <dgm:cxn modelId="{987CB070-8EDA-4532-8202-151BC764CA30}" type="presOf" srcId="{11EA70B7-AC81-E240-B721-02CBEA1C3799}" destId="{8BD95C55-678A-4342-9919-995BB7023B01}" srcOrd="1" destOrd="0" presId="urn:microsoft.com/office/officeart/2005/8/layout/list1"/>
    <dgm:cxn modelId="{95A78A71-5457-4CD0-BC1D-C22F332DD8B8}" type="presOf" srcId="{765417FA-BF76-AD44-AF62-3C4225C4F298}" destId="{F97A321A-4C8E-C64A-8CD0-422AE4A99AE5}" srcOrd="0" destOrd="0" presId="urn:microsoft.com/office/officeart/2005/8/layout/list1"/>
    <dgm:cxn modelId="{1C33ED51-D503-409C-8A5F-06113F43B10C}" type="presOf" srcId="{01C49610-1FAF-DE4A-B4C5-6AF2379278C8}" destId="{882891C1-079E-DE4F-9465-EB8089758749}" srcOrd="0" destOrd="1" presId="urn:microsoft.com/office/officeart/2005/8/layout/list1"/>
    <dgm:cxn modelId="{C6163777-2A10-4DE2-B80B-8BD3761BBC84}" type="presOf" srcId="{30CD01E8-82EC-2A41-B350-A8BF522DACDA}" destId="{F5D452A3-2341-DE45-BD1D-DEE3B9ACF359}" srcOrd="0" destOrd="0" presId="urn:microsoft.com/office/officeart/2005/8/layout/list1"/>
    <dgm:cxn modelId="{F46ED858-4AAD-5645-8EAE-AB1CC454E0E2}" srcId="{765417FA-BF76-AD44-AF62-3C4225C4F298}" destId="{01C49610-1FAF-DE4A-B4C5-6AF2379278C8}" srcOrd="1" destOrd="0" parTransId="{C9C92D90-9FE9-E64C-A8EF-A4C76FAACD5A}" sibTransId="{2BC23922-C0ED-304B-B616-EAE829A6F6D7}"/>
    <dgm:cxn modelId="{F0A3B57D-A2A1-0345-9463-144A5573A926}" srcId="{30CD01E8-82EC-2A41-B350-A8BF522DACDA}" destId="{5DD0B540-C149-C14C-AB7B-E84358D9961D}" srcOrd="0" destOrd="0" parTransId="{70BECD6A-E8C8-D14C-909A-3B9B81618146}" sibTransId="{BFADD8C1-E540-5841-920B-D9C78DC48F9D}"/>
    <dgm:cxn modelId="{D397D595-7D15-4B7C-A1CE-855CA9B9525F}" type="presOf" srcId="{ED18170C-D267-4CF2-9B46-8EAE42054066}" destId="{BA5CD8F1-0707-A14D-B66D-7A2176A14CD8}" srcOrd="0" destOrd="2" presId="urn:microsoft.com/office/officeart/2005/8/layout/list1"/>
    <dgm:cxn modelId="{9D2C0A96-8418-1A40-BD1E-CDD2DE8342DF}" srcId="{765417FA-BF76-AD44-AF62-3C4225C4F298}" destId="{30A6FC7A-56F2-A645-AC45-DC4055E10B8C}" srcOrd="0" destOrd="0" parTransId="{6103C6B4-F727-0244-B647-15EF5340EE1B}" sibTransId="{114ABB0E-FA7D-6A41-A870-495F5AC24BD4}"/>
    <dgm:cxn modelId="{CC3656A3-0C03-491C-9036-C485393DFCE0}" type="presOf" srcId="{623FEE7D-A07A-4FED-89F8-08734CF05A9A}" destId="{BA5CD8F1-0707-A14D-B66D-7A2176A14CD8}" srcOrd="0" destOrd="0" presId="urn:microsoft.com/office/officeart/2005/8/layout/list1"/>
    <dgm:cxn modelId="{9FB91BA6-E0F5-D94F-8068-BB5F47A2AA79}" srcId="{E923AFC1-3FEE-9B47-99E8-814DFC792988}" destId="{765417FA-BF76-AD44-AF62-3C4225C4F298}" srcOrd="1" destOrd="0" parTransId="{634FD9BA-E7C6-EC48-A1F5-8E0B0F0EBDB2}" sibTransId="{06CAFE8F-ABC6-DA47-A6C5-A6401B971CBA}"/>
    <dgm:cxn modelId="{EFD877A9-795A-6845-BA95-6BD40DA38066}" srcId="{E923AFC1-3FEE-9B47-99E8-814DFC792988}" destId="{30CD01E8-82EC-2A41-B350-A8BF522DACDA}" srcOrd="2" destOrd="0" parTransId="{00AB94E3-1E46-C34C-A4AA-4F2B04AA069E}" sibTransId="{9AE79CD3-2A2B-D34B-9CBD-A3873752FCA0}"/>
    <dgm:cxn modelId="{57EF22B2-907F-4606-BE72-ECDADB2316F8}" type="presOf" srcId="{5DD0B540-C149-C14C-AB7B-E84358D9961D}" destId="{9EAC5C7B-4A2F-B146-ACAE-76C5EA244791}" srcOrd="0" destOrd="0" presId="urn:microsoft.com/office/officeart/2005/8/layout/list1"/>
    <dgm:cxn modelId="{01B870B7-5698-4717-A5A6-D7966A75FA67}" type="presOf" srcId="{E923AFC1-3FEE-9B47-99E8-814DFC792988}" destId="{9E2CC17E-5BBC-0B44-A70A-3AA84EB7B67D}" srcOrd="0" destOrd="0" presId="urn:microsoft.com/office/officeart/2005/8/layout/list1"/>
    <dgm:cxn modelId="{0548F9C7-955B-41E4-A2A8-472A3635BC02}" type="presOf" srcId="{765417FA-BF76-AD44-AF62-3C4225C4F298}" destId="{B16F426A-38E6-8048-BFA8-630D29D54656}" srcOrd="1" destOrd="0" presId="urn:microsoft.com/office/officeart/2005/8/layout/list1"/>
    <dgm:cxn modelId="{8EBBCBCB-5395-48A9-8616-218C585BE95C}" srcId="{11EA70B7-AC81-E240-B721-02CBEA1C3799}" destId="{ED18170C-D267-4CF2-9B46-8EAE42054066}" srcOrd="2" destOrd="0" parTransId="{A90B7C12-9680-48BA-B2F3-C255304B68D0}" sibTransId="{8FFD5864-0F1A-4129-A6A8-4EBA6CA0A21D}"/>
    <dgm:cxn modelId="{2BDA86E7-3AD6-499E-985E-C0A40DB21FE3}" type="presOf" srcId="{0A282B10-214E-4274-990C-8EEFADC09D2A}" destId="{9EAC5C7B-4A2F-B146-ACAE-76C5EA244791}" srcOrd="0" destOrd="1" presId="urn:microsoft.com/office/officeart/2005/8/layout/list1"/>
    <dgm:cxn modelId="{207461EE-1C49-4214-8EB2-9D4719C4181E}" srcId="{11EA70B7-AC81-E240-B721-02CBEA1C3799}" destId="{2A8D8052-B9DA-4483-A972-463447A5F196}" srcOrd="1" destOrd="0" parTransId="{BF3565F0-3157-4366-81AD-8B2715C0E1C3}" sibTransId="{FAF2B3C1-4822-48A0-A6FB-D13FA09CAB4C}"/>
    <dgm:cxn modelId="{DCE32DC1-26E3-4EF3-8A86-8274B1E82561}" type="presParOf" srcId="{9E2CC17E-5BBC-0B44-A70A-3AA84EB7B67D}" destId="{30CEA434-D98C-5F4D-A374-C4E718B2E468}" srcOrd="0" destOrd="0" presId="urn:microsoft.com/office/officeart/2005/8/layout/list1"/>
    <dgm:cxn modelId="{BE6F5873-1F06-4B3F-B67B-5F8116391813}" type="presParOf" srcId="{30CEA434-D98C-5F4D-A374-C4E718B2E468}" destId="{BF9BD8B1-0F91-CB45-A735-71DE492483F7}" srcOrd="0" destOrd="0" presId="urn:microsoft.com/office/officeart/2005/8/layout/list1"/>
    <dgm:cxn modelId="{0F7F8750-6356-405A-8EDB-67439E3A17D1}" type="presParOf" srcId="{30CEA434-D98C-5F4D-A374-C4E718B2E468}" destId="{8BD95C55-678A-4342-9919-995BB7023B01}" srcOrd="1" destOrd="0" presId="urn:microsoft.com/office/officeart/2005/8/layout/list1"/>
    <dgm:cxn modelId="{844E4096-9F82-4735-8153-057E37B144BF}" type="presParOf" srcId="{9E2CC17E-5BBC-0B44-A70A-3AA84EB7B67D}" destId="{74D3D3FF-744D-004E-B52E-35256B8731BB}" srcOrd="1" destOrd="0" presId="urn:microsoft.com/office/officeart/2005/8/layout/list1"/>
    <dgm:cxn modelId="{03A03834-A8DD-4850-B173-7208CDCC3778}" type="presParOf" srcId="{9E2CC17E-5BBC-0B44-A70A-3AA84EB7B67D}" destId="{BA5CD8F1-0707-A14D-B66D-7A2176A14CD8}" srcOrd="2" destOrd="0" presId="urn:microsoft.com/office/officeart/2005/8/layout/list1"/>
    <dgm:cxn modelId="{8DC2B81A-2898-4287-A691-701D2926E2C4}" type="presParOf" srcId="{9E2CC17E-5BBC-0B44-A70A-3AA84EB7B67D}" destId="{7233FCFD-C839-6648-A661-4C3BE401B4A0}" srcOrd="3" destOrd="0" presId="urn:microsoft.com/office/officeart/2005/8/layout/list1"/>
    <dgm:cxn modelId="{E44DEF49-327E-4FF1-8302-3AE61E2A0F31}" type="presParOf" srcId="{9E2CC17E-5BBC-0B44-A70A-3AA84EB7B67D}" destId="{6AD06D33-5778-1140-8123-FE0E37B0F0A5}" srcOrd="4" destOrd="0" presId="urn:microsoft.com/office/officeart/2005/8/layout/list1"/>
    <dgm:cxn modelId="{9E818691-876E-4670-92F8-2E10440A3C53}" type="presParOf" srcId="{6AD06D33-5778-1140-8123-FE0E37B0F0A5}" destId="{F97A321A-4C8E-C64A-8CD0-422AE4A99AE5}" srcOrd="0" destOrd="0" presId="urn:microsoft.com/office/officeart/2005/8/layout/list1"/>
    <dgm:cxn modelId="{61BBE354-D519-4573-A7CF-4638062F4A5C}" type="presParOf" srcId="{6AD06D33-5778-1140-8123-FE0E37B0F0A5}" destId="{B16F426A-38E6-8048-BFA8-630D29D54656}" srcOrd="1" destOrd="0" presId="urn:microsoft.com/office/officeart/2005/8/layout/list1"/>
    <dgm:cxn modelId="{37D0302E-BB49-4B4A-9ADD-7720DEDF5520}" type="presParOf" srcId="{9E2CC17E-5BBC-0B44-A70A-3AA84EB7B67D}" destId="{1CB16733-98F1-1342-92D5-1C3C14B80FBE}" srcOrd="5" destOrd="0" presId="urn:microsoft.com/office/officeart/2005/8/layout/list1"/>
    <dgm:cxn modelId="{D14BEB5A-6A6E-4600-88AE-D783E723389F}" type="presParOf" srcId="{9E2CC17E-5BBC-0B44-A70A-3AA84EB7B67D}" destId="{882891C1-079E-DE4F-9465-EB8089758749}" srcOrd="6" destOrd="0" presId="urn:microsoft.com/office/officeart/2005/8/layout/list1"/>
    <dgm:cxn modelId="{29C2A239-5DFC-4BC3-B0C5-33F6C084B74B}" type="presParOf" srcId="{9E2CC17E-5BBC-0B44-A70A-3AA84EB7B67D}" destId="{6FC7FF27-D16F-3A4A-88CD-2250EB5461F7}" srcOrd="7" destOrd="0" presId="urn:microsoft.com/office/officeart/2005/8/layout/list1"/>
    <dgm:cxn modelId="{AF8A3C3D-1293-42BA-8C75-E74AC7BDCC0F}" type="presParOf" srcId="{9E2CC17E-5BBC-0B44-A70A-3AA84EB7B67D}" destId="{797F2AEB-D9A9-5540-97C9-FDAA30C188E7}" srcOrd="8" destOrd="0" presId="urn:microsoft.com/office/officeart/2005/8/layout/list1"/>
    <dgm:cxn modelId="{70F4BEA5-D62E-48BD-BDB3-371765A6E09B}" type="presParOf" srcId="{797F2AEB-D9A9-5540-97C9-FDAA30C188E7}" destId="{F5D452A3-2341-DE45-BD1D-DEE3B9ACF359}" srcOrd="0" destOrd="0" presId="urn:microsoft.com/office/officeart/2005/8/layout/list1"/>
    <dgm:cxn modelId="{49B77841-9605-4780-90D9-63FA85476B1C}" type="presParOf" srcId="{797F2AEB-D9A9-5540-97C9-FDAA30C188E7}" destId="{A272A620-2F35-B749-BB97-092C45A8C814}" srcOrd="1" destOrd="0" presId="urn:microsoft.com/office/officeart/2005/8/layout/list1"/>
    <dgm:cxn modelId="{02664C1C-A015-4A5C-A6D4-96ABD55E69D7}" type="presParOf" srcId="{9E2CC17E-5BBC-0B44-A70A-3AA84EB7B67D}" destId="{1F37B7B0-5FBA-C845-9C1D-FD395D17D35E}" srcOrd="9" destOrd="0" presId="urn:microsoft.com/office/officeart/2005/8/layout/list1"/>
    <dgm:cxn modelId="{20F345CE-02B0-4943-875F-3B8CD1080BEC}" type="presParOf" srcId="{9E2CC17E-5BBC-0B44-A70A-3AA84EB7B67D}" destId="{9EAC5C7B-4A2F-B146-ACAE-76C5EA2447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8E3CA-6636-8D40-9B6C-E9E0BA6FB178}">
      <dsp:nvSpPr>
        <dsp:cNvPr id="0" name=""/>
        <dsp:cNvSpPr/>
      </dsp:nvSpPr>
      <dsp:spPr>
        <a:xfrm>
          <a:off x="0" y="413460"/>
          <a:ext cx="6850042" cy="604800"/>
        </a:xfrm>
        <a:prstGeom prst="rect">
          <a:avLst/>
        </a:prstGeom>
        <a:solidFill>
          <a:srgbClr val="3366FF">
            <a:alpha val="90000"/>
          </a:srgb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CA05D9-E955-A74C-8FAF-7762FE5FCD08}">
      <dsp:nvSpPr>
        <dsp:cNvPr id="0" name=""/>
        <dsp:cNvSpPr/>
      </dsp:nvSpPr>
      <dsp:spPr>
        <a:xfrm>
          <a:off x="388223" y="59220"/>
          <a:ext cx="6298493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35" tIns="0" rIns="205435" bIns="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  <a:latin typeface="Montserrat" panose="00000500000000000000" pitchFamily="2" charset="0"/>
            </a:rPr>
            <a:t>Special technique</a:t>
          </a:r>
          <a:endParaRPr sz="4000" kern="1200" dirty="0">
            <a:solidFill>
              <a:srgbClr val="000000"/>
            </a:solidFill>
            <a:latin typeface="Montserrat" panose="00000500000000000000" pitchFamily="2" charset="0"/>
          </a:endParaRPr>
        </a:p>
      </dsp:txBody>
      <dsp:txXfrm>
        <a:off x="422808" y="93805"/>
        <a:ext cx="6229323" cy="639310"/>
      </dsp:txXfrm>
    </dsp:sp>
    <dsp:sp modelId="{41A6AD52-99AC-6D4D-A1ED-3BE228FBCFD4}">
      <dsp:nvSpPr>
        <dsp:cNvPr id="0" name=""/>
        <dsp:cNvSpPr/>
      </dsp:nvSpPr>
      <dsp:spPr>
        <a:xfrm>
          <a:off x="0" y="1502100"/>
          <a:ext cx="6850042" cy="604800"/>
        </a:xfrm>
        <a:prstGeom prst="rect">
          <a:avLst/>
        </a:prstGeom>
        <a:solidFill>
          <a:srgbClr val="3366FF">
            <a:alpha val="90000"/>
          </a:srgb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84D911-9072-8C46-83C9-981A3113665D}">
      <dsp:nvSpPr>
        <dsp:cNvPr id="0" name=""/>
        <dsp:cNvSpPr/>
      </dsp:nvSpPr>
      <dsp:spPr>
        <a:xfrm>
          <a:off x="388223" y="1147860"/>
          <a:ext cx="6298493" cy="70848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35" tIns="0" rIns="205435" bIns="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  <a:latin typeface="Montserrat" panose="00000500000000000000" pitchFamily="2" charset="0"/>
            </a:rPr>
            <a:t>Not ordinarily done</a:t>
          </a:r>
          <a:endParaRPr sz="4000" kern="1200" dirty="0">
            <a:solidFill>
              <a:srgbClr val="000000"/>
            </a:solidFill>
            <a:latin typeface="Montserrat" panose="00000500000000000000" pitchFamily="2" charset="0"/>
          </a:endParaRPr>
        </a:p>
      </dsp:txBody>
      <dsp:txXfrm>
        <a:off x="422808" y="1182445"/>
        <a:ext cx="6229323" cy="639310"/>
      </dsp:txXfrm>
    </dsp:sp>
    <dsp:sp modelId="{49D74D13-DC8E-420D-96A0-B8A214507EF8}">
      <dsp:nvSpPr>
        <dsp:cNvPr id="0" name=""/>
        <dsp:cNvSpPr/>
      </dsp:nvSpPr>
      <dsp:spPr>
        <a:xfrm>
          <a:off x="0" y="2590740"/>
          <a:ext cx="776446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EBD512-C7F9-4B57-A3C0-022B934CD7C5}">
      <dsp:nvSpPr>
        <dsp:cNvPr id="0" name=""/>
        <dsp:cNvSpPr/>
      </dsp:nvSpPr>
      <dsp:spPr>
        <a:xfrm>
          <a:off x="388223" y="2236500"/>
          <a:ext cx="6298493" cy="70848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35" tIns="0" rIns="205435" bIns="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  <a:latin typeface="Montserrat" panose="00000500000000000000" pitchFamily="2" charset="0"/>
            </a:rPr>
            <a:t>Explicit risk analysis</a:t>
          </a:r>
          <a:endParaRPr sz="4000" kern="1200" dirty="0">
            <a:solidFill>
              <a:srgbClr val="000000"/>
            </a:solidFill>
            <a:latin typeface="Montserrat" panose="00000500000000000000" pitchFamily="2" charset="0"/>
          </a:endParaRPr>
        </a:p>
      </dsp:txBody>
      <dsp:txXfrm>
        <a:off x="422808" y="2271085"/>
        <a:ext cx="6229323" cy="639310"/>
      </dsp:txXfrm>
    </dsp:sp>
    <dsp:sp modelId="{94EA780D-AC83-4D48-B4CB-113462B9E1CF}">
      <dsp:nvSpPr>
        <dsp:cNvPr id="0" name=""/>
        <dsp:cNvSpPr/>
      </dsp:nvSpPr>
      <dsp:spPr>
        <a:xfrm>
          <a:off x="0" y="3679379"/>
          <a:ext cx="6850042" cy="604800"/>
        </a:xfrm>
        <a:prstGeom prst="rect">
          <a:avLst/>
        </a:prstGeom>
        <a:solidFill>
          <a:srgbClr val="3366FF">
            <a:alpha val="90000"/>
          </a:srgb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60F245-7DB5-2846-BDE3-4BF2FC71C06A}">
      <dsp:nvSpPr>
        <dsp:cNvPr id="0" name=""/>
        <dsp:cNvSpPr/>
      </dsp:nvSpPr>
      <dsp:spPr>
        <a:xfrm>
          <a:off x="388223" y="3325140"/>
          <a:ext cx="6298493" cy="7084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35" tIns="0" rIns="205435" bIns="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  <a:latin typeface="Montserrat" panose="00000500000000000000" pitchFamily="2" charset="0"/>
            </a:rPr>
            <a:t>Use as a last resort</a:t>
          </a:r>
          <a:endParaRPr sz="4000" kern="1200" dirty="0">
            <a:solidFill>
              <a:srgbClr val="000000"/>
            </a:solidFill>
            <a:latin typeface="Montserrat" panose="00000500000000000000" pitchFamily="2" charset="0"/>
          </a:endParaRPr>
        </a:p>
      </dsp:txBody>
      <dsp:txXfrm>
        <a:off x="422808" y="3359725"/>
        <a:ext cx="6229323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CD8F1-0707-A14D-B66D-7A2176A14CD8}">
      <dsp:nvSpPr>
        <dsp:cNvPr id="0" name=""/>
        <dsp:cNvSpPr/>
      </dsp:nvSpPr>
      <dsp:spPr>
        <a:xfrm>
          <a:off x="0" y="350227"/>
          <a:ext cx="8963785" cy="1316699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5689" tIns="458216" rIns="69568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Montserrat" panose="00000500000000000000" pitchFamily="2" charset="0"/>
            </a:rPr>
            <a:t>Use special techniques to identify more ordinarily-overlooked risks</a:t>
          </a:r>
          <a:endParaRPr sz="1600" kern="1200" dirty="0">
            <a:solidFill>
              <a:srgbClr val="000000"/>
            </a:solidFill>
            <a:latin typeface="Montserrat" panose="00000500000000000000" pitchFamily="2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Montserrat" panose="00000500000000000000" pitchFamily="2" charset="0"/>
            </a:rPr>
            <a:t>Usually due to wrong/missed design, so prevent their occurrence</a:t>
          </a:r>
          <a:endParaRPr sz="1600" kern="1200" dirty="0">
            <a:solidFill>
              <a:srgbClr val="000000"/>
            </a:solidFill>
            <a:latin typeface="Montserrat" panose="00000500000000000000" pitchFamily="2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Montserrat" panose="00000500000000000000" pitchFamily="2" charset="0"/>
            </a:rPr>
            <a:t>Only create and execute test cases for most important small risks</a:t>
          </a:r>
          <a:endParaRPr sz="1600" kern="1200" dirty="0">
            <a:solidFill>
              <a:srgbClr val="000000"/>
            </a:solidFill>
            <a:latin typeface="Montserrat" panose="00000500000000000000" pitchFamily="2" charset="0"/>
          </a:endParaRPr>
        </a:p>
      </dsp:txBody>
      <dsp:txXfrm>
        <a:off x="0" y="350227"/>
        <a:ext cx="8963785" cy="1316699"/>
      </dsp:txXfrm>
    </dsp:sp>
    <dsp:sp modelId="{8BD95C55-678A-4342-9919-995BB7023B01}">
      <dsp:nvSpPr>
        <dsp:cNvPr id="0" name=""/>
        <dsp:cNvSpPr/>
      </dsp:nvSpPr>
      <dsp:spPr>
        <a:xfrm>
          <a:off x="448189" y="25507"/>
          <a:ext cx="717845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67" tIns="0" rIns="237167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latin typeface="Montserrat" panose="00000500000000000000" pitchFamily="2" charset="0"/>
            </a:rPr>
            <a:t>Identifies and prioritizes large, medium, then small risks</a:t>
          </a:r>
          <a:endParaRPr sz="1600" b="1" kern="1200" dirty="0">
            <a:solidFill>
              <a:srgbClr val="000000"/>
            </a:solidFill>
            <a:latin typeface="Montserrat" panose="00000500000000000000" pitchFamily="2" charset="0"/>
          </a:endParaRPr>
        </a:p>
      </dsp:txBody>
      <dsp:txXfrm>
        <a:off x="479892" y="57210"/>
        <a:ext cx="7115044" cy="586034"/>
      </dsp:txXfrm>
    </dsp:sp>
    <dsp:sp modelId="{882891C1-079E-DE4F-9465-EB8089758749}">
      <dsp:nvSpPr>
        <dsp:cNvPr id="0" name=""/>
        <dsp:cNvSpPr/>
      </dsp:nvSpPr>
      <dsp:spPr>
        <a:xfrm>
          <a:off x="0" y="2110447"/>
          <a:ext cx="8963785" cy="105682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5689" tIns="458216" rIns="69568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Montserrat" panose="00000500000000000000" pitchFamily="2" charset="0"/>
            </a:rPr>
            <a:t>Build system pieces to enable testing high risks first</a:t>
          </a:r>
          <a:endParaRPr sz="1600" kern="1200" dirty="0">
            <a:solidFill>
              <a:srgbClr val="000000"/>
            </a:solidFill>
            <a:latin typeface="Montserrat" panose="00000500000000000000" pitchFamily="2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Montserrat" panose="00000500000000000000" pitchFamily="2" charset="0"/>
            </a:rPr>
            <a:t>Before building dependent things that otherwise will need to be redone</a:t>
          </a:r>
          <a:endParaRPr sz="1600" kern="1200" dirty="0">
            <a:solidFill>
              <a:srgbClr val="000000"/>
            </a:solidFill>
            <a:latin typeface="Montserrat" panose="00000500000000000000" pitchFamily="2" charset="0"/>
          </a:endParaRPr>
        </a:p>
      </dsp:txBody>
      <dsp:txXfrm>
        <a:off x="0" y="2110447"/>
        <a:ext cx="8963785" cy="1056825"/>
      </dsp:txXfrm>
    </dsp:sp>
    <dsp:sp modelId="{B16F426A-38E6-8048-BFA8-630D29D54656}">
      <dsp:nvSpPr>
        <dsp:cNvPr id="0" name=""/>
        <dsp:cNvSpPr/>
      </dsp:nvSpPr>
      <dsp:spPr>
        <a:xfrm>
          <a:off x="448189" y="1785727"/>
          <a:ext cx="717845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67" tIns="0" rIns="237167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latin typeface="Montserrat" panose="00000500000000000000" pitchFamily="2" charset="0"/>
            </a:rPr>
            <a:t>Let testing drive development</a:t>
          </a:r>
          <a:endParaRPr sz="1600" b="1" kern="1200" dirty="0">
            <a:solidFill>
              <a:srgbClr val="000000"/>
            </a:solidFill>
            <a:latin typeface="Montserrat" panose="00000500000000000000" pitchFamily="2" charset="0"/>
          </a:endParaRPr>
        </a:p>
      </dsp:txBody>
      <dsp:txXfrm>
        <a:off x="479892" y="1817430"/>
        <a:ext cx="7115044" cy="586034"/>
      </dsp:txXfrm>
    </dsp:sp>
    <dsp:sp modelId="{9EAC5C7B-4A2F-B146-ACAE-76C5EA244791}">
      <dsp:nvSpPr>
        <dsp:cNvPr id="0" name=""/>
        <dsp:cNvSpPr/>
      </dsp:nvSpPr>
      <dsp:spPr>
        <a:xfrm>
          <a:off x="0" y="3610792"/>
          <a:ext cx="8963785" cy="1316699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5689" tIns="458216" rIns="69568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Montserrat" panose="00000500000000000000" pitchFamily="2" charset="0"/>
            </a:rPr>
            <a:t>Requirements-based tests plus for Proactive User Acceptance Criteria</a:t>
          </a:r>
          <a:endParaRPr sz="1600" kern="1200" dirty="0">
            <a:solidFill>
              <a:srgbClr val="000000"/>
            </a:solidFill>
            <a:latin typeface="Montserrat" panose="00000500000000000000" pitchFamily="2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Montserrat" panose="00000500000000000000" pitchFamily="2" charset="0"/>
            </a:rPr>
            <a:t>Also feeds technical/development tests to catch problems pre-UAT</a:t>
          </a:r>
          <a:endParaRPr sz="1600" kern="1200" dirty="0">
            <a:solidFill>
              <a:srgbClr val="000000"/>
            </a:solidFill>
            <a:latin typeface="Montserrat" panose="00000500000000000000" pitchFamily="2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Montserrat" panose="00000500000000000000" pitchFamily="2" charset="0"/>
            </a:rPr>
            <a:t>Prioritize based on risk</a:t>
          </a:r>
          <a:endParaRPr sz="1600" kern="1200" dirty="0">
            <a:solidFill>
              <a:srgbClr val="000000"/>
            </a:solidFill>
            <a:latin typeface="Montserrat" panose="00000500000000000000" pitchFamily="2" charset="0"/>
          </a:endParaRPr>
        </a:p>
      </dsp:txBody>
      <dsp:txXfrm>
        <a:off x="0" y="3610792"/>
        <a:ext cx="8963785" cy="1316699"/>
      </dsp:txXfrm>
    </dsp:sp>
    <dsp:sp modelId="{A272A620-2F35-B749-BB97-092C45A8C814}">
      <dsp:nvSpPr>
        <dsp:cNvPr id="0" name=""/>
        <dsp:cNvSpPr/>
      </dsp:nvSpPr>
      <dsp:spPr>
        <a:xfrm>
          <a:off x="448189" y="3286072"/>
          <a:ext cx="717845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67" tIns="0" rIns="237167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latin typeface="Montserrat" panose="00000500000000000000" pitchFamily="2" charset="0"/>
            </a:rPr>
            <a:t>Plans/designs Proactive UAT™ early for execution at end</a:t>
          </a:r>
          <a:endParaRPr sz="1600" b="1" kern="1200" dirty="0">
            <a:solidFill>
              <a:srgbClr val="000000"/>
            </a:solidFill>
            <a:latin typeface="Montserrat" panose="00000500000000000000" pitchFamily="2" charset="0"/>
          </a:endParaRPr>
        </a:p>
      </dsp:txBody>
      <dsp:txXfrm>
        <a:off x="479892" y="3317775"/>
        <a:ext cx="711504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E0D68-118C-014C-BFAA-AC1D491B3FAD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35E00-E567-0B44-958E-ED2E7549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for a software company&#10;&#10;Description automatically generated with medium confidence">
            <a:extLst>
              <a:ext uri="{FF2B5EF4-FFF2-40B4-BE49-F238E27FC236}">
                <a16:creationId xmlns:a16="http://schemas.microsoft.com/office/drawing/2014/main" id="{C3D877B4-F084-90C0-03CE-625CF508F5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C14A59D-B042-587D-EF36-8697D3A67B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5998775" y="1592533"/>
            <a:ext cx="3776596" cy="592754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3600" b="1" kern="1200" dirty="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rPr>
              <a:t>TOPIC</a:t>
            </a:r>
            <a:endParaRPr lang="en-US" sz="2800" b="1" kern="1200" dirty="0">
              <a:solidFill>
                <a:srgbClr val="ED701A"/>
              </a:solidFill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CA6304E-3AB5-DFEA-98F9-A59BFF0974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 hasCustomPrompt="1"/>
          </p:nvPr>
        </p:nvSpPr>
        <p:spPr>
          <a:xfrm>
            <a:off x="5998775" y="361874"/>
            <a:ext cx="3776596" cy="120032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36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3600" b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3600" b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3600" b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36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SPEAKER</a:t>
            </a:r>
            <a:r>
              <a:rPr lang="en-US" b="0" dirty="0"/>
              <a:t> NAME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1986E-1184-C294-5CE3-26AE46E79A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3325813" y="326572"/>
            <a:ext cx="2446965" cy="2270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26939B-D9C0-FDAA-828C-AADDF16ED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9059" y="-58436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912165-F204-346F-47BB-05E2EAC71A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838200" y="1605219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F526B2-8B83-5A39-8BFA-BD80036946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C43FC-13DA-897F-85E6-A6C1CF65E5D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A orang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35DF7DFE-CF25-E0CF-7B50-0527F4A0EA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6" y="3369537"/>
            <a:ext cx="1550670" cy="2905760"/>
          </a:xfrm>
          <a:prstGeom prst="rect">
            <a:avLst/>
          </a:prstGeom>
        </p:spPr>
      </p:pic>
      <p:pic>
        <p:nvPicPr>
          <p:cNvPr id="16" name="Picture 15" descr="A tall thin metal object&#10;&#10;Description automatically generated with medium confidence">
            <a:extLst>
              <a:ext uri="{FF2B5EF4-FFF2-40B4-BE49-F238E27FC236}">
                <a16:creationId xmlns:a16="http://schemas.microsoft.com/office/drawing/2014/main" id="{57AF9461-36F9-1F14-0ACD-9EFB3246F1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98738" y="1690688"/>
            <a:ext cx="1125730" cy="4074595"/>
          </a:xfrm>
          <a:prstGeom prst="rect">
            <a:avLst/>
          </a:prstGeom>
        </p:spPr>
      </p:pic>
      <p:pic>
        <p:nvPicPr>
          <p:cNvPr id="17" name="Picture 16" descr="A blue and white jet&#10;&#10;Description automatically generated">
            <a:extLst>
              <a:ext uri="{FF2B5EF4-FFF2-40B4-BE49-F238E27FC236}">
                <a16:creationId xmlns:a16="http://schemas.microsoft.com/office/drawing/2014/main" id="{61EC2C55-8B9A-102A-A43C-0D2399A00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2008" y="3056070"/>
            <a:ext cx="1069686" cy="532155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B0B7969-5FE3-3296-4328-0CEADC9E66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 hasCustomPrompt="1"/>
          </p:nvPr>
        </p:nvSpPr>
        <p:spPr>
          <a:xfrm>
            <a:off x="841674" y="376585"/>
            <a:ext cx="10504487" cy="1257300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8800" b="1" dirty="0">
                <a:latin typeface="Montserrat" pitchFamily="2" charset="77"/>
              </a:rPr>
              <a:t>HEADING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A47D4E4-48D6-E4C6-190D-E8869C34D5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7305668" y="5985190"/>
            <a:ext cx="4356108" cy="317966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000" b="1" dirty="0">
                <a:latin typeface="Montserrat" pitchFamily="2" charset="77"/>
              </a:rPr>
              <a:t>Robin Goldsmith, JD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2A724B8-603A-9120-6ED2-7C86CE95FB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2" hasCustomPrompt="1"/>
          </p:nvPr>
        </p:nvSpPr>
        <p:spPr>
          <a:xfrm>
            <a:off x="7305675" y="6356350"/>
            <a:ext cx="4397375" cy="350838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Inside Scoop on Risk-Based Testing</a:t>
            </a:r>
          </a:p>
        </p:txBody>
      </p:sp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84C888-C912-348F-CF2F-6433699F63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9059" y="-49200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B5571-8DC5-407F-D079-86A30A53A7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4294967295" hasCustomPrompt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F0FD9A-8A2F-A6A4-6993-EA76FE0F6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orange and white rectangular object&#10;&#10;Description automatically generated">
            <a:extLst>
              <a:ext uri="{FF2B5EF4-FFF2-40B4-BE49-F238E27FC236}">
                <a16:creationId xmlns:a16="http://schemas.microsoft.com/office/drawing/2014/main" id="{3EA78B03-BA42-8738-1D7B-CC88E791AB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9690" y="2386939"/>
            <a:ext cx="1799649" cy="4995389"/>
          </a:xfrm>
          <a:prstGeom prst="rect">
            <a:avLst/>
          </a:prstGeom>
        </p:spPr>
      </p:pic>
      <p:pic>
        <p:nvPicPr>
          <p:cNvPr id="14" name="Picture 13" descr="A grey object with a blue stripe&#10;&#10;Description automatically generated">
            <a:extLst>
              <a:ext uri="{FF2B5EF4-FFF2-40B4-BE49-F238E27FC236}">
                <a16:creationId xmlns:a16="http://schemas.microsoft.com/office/drawing/2014/main" id="{9ACB9327-5D65-9032-ADFD-6A525ACC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793" y="3213950"/>
            <a:ext cx="1764009" cy="3933264"/>
          </a:xfrm>
          <a:prstGeom prst="rect">
            <a:avLst/>
          </a:prstGeom>
        </p:spPr>
      </p:pic>
      <p:pic>
        <p:nvPicPr>
          <p:cNvPr id="15" name="Picture 14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A2623CCA-8370-5B34-306A-C728E605E7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7890" y="4626472"/>
            <a:ext cx="1424454" cy="981442"/>
          </a:xfrm>
          <a:prstGeom prst="rect">
            <a:avLst/>
          </a:prstGeom>
        </p:spPr>
      </p:pic>
      <p:pic>
        <p:nvPicPr>
          <p:cNvPr id="16" name="Picture 15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152C427D-DC9B-3E4E-81D1-1A7A1E0748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79158" y="2702669"/>
            <a:ext cx="1424454" cy="981442"/>
          </a:xfrm>
          <a:prstGeom prst="rect">
            <a:avLst/>
          </a:prstGeom>
        </p:spPr>
      </p:pic>
      <p:pic>
        <p:nvPicPr>
          <p:cNvPr id="17" name="Picture 16" descr="A blue and white jet&#10;&#10;Description automatically generated">
            <a:extLst>
              <a:ext uri="{FF2B5EF4-FFF2-40B4-BE49-F238E27FC236}">
                <a16:creationId xmlns:a16="http://schemas.microsoft.com/office/drawing/2014/main" id="{89C5660E-21F2-6307-BF59-DE49342463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0773" y="3511959"/>
            <a:ext cx="1164689" cy="579418"/>
          </a:xfrm>
          <a:prstGeom prst="rect">
            <a:avLst/>
          </a:prstGeom>
        </p:spPr>
      </p:pic>
      <p:pic>
        <p:nvPicPr>
          <p:cNvPr id="18" name="Picture 17" descr="A blue and white jet&#10;&#10;Description automatically generated">
            <a:extLst>
              <a:ext uri="{FF2B5EF4-FFF2-40B4-BE49-F238E27FC236}">
                <a16:creationId xmlns:a16="http://schemas.microsoft.com/office/drawing/2014/main" id="{D4E12F3E-95D2-96B2-C42D-DE089FE472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1" y="5087925"/>
            <a:ext cx="1164689" cy="57941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A14FBB1-1032-E06E-0808-2AF80D7C3F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 hasCustomPrompt="1"/>
          </p:nvPr>
        </p:nvSpPr>
        <p:spPr>
          <a:xfrm>
            <a:off x="472739" y="576418"/>
            <a:ext cx="4813245" cy="6472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4000" b="1" dirty="0"/>
              <a:t>HEADING TWO</a:t>
            </a:r>
            <a:endParaRPr lang="en-US" dirty="0"/>
          </a:p>
        </p:txBody>
      </p:sp>
      <p:sp>
        <p:nvSpPr>
          <p:cNvPr id="21" name="Content Placeholder 22">
            <a:extLst>
              <a:ext uri="{FF2B5EF4-FFF2-40B4-BE49-F238E27FC236}">
                <a16:creationId xmlns:a16="http://schemas.microsoft.com/office/drawing/2014/main" id="{55BA7E4D-68ED-7955-9101-ED0704DF90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433804" y="5985190"/>
            <a:ext cx="4356108" cy="31796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000" b="1" dirty="0">
                <a:latin typeface="Montserrat" pitchFamily="2" charset="77"/>
              </a:rPr>
              <a:t>Robin Goldsmith, JD</a:t>
            </a:r>
            <a:endParaRPr lang="en-US" dirty="0"/>
          </a:p>
        </p:txBody>
      </p:sp>
      <p:sp>
        <p:nvSpPr>
          <p:cNvPr id="22" name="Content Placeholder 24">
            <a:extLst>
              <a:ext uri="{FF2B5EF4-FFF2-40B4-BE49-F238E27FC236}">
                <a16:creationId xmlns:a16="http://schemas.microsoft.com/office/drawing/2014/main" id="{72674DBB-30D9-5403-4E3E-B01D8228F3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2" hasCustomPrompt="1"/>
          </p:nvPr>
        </p:nvSpPr>
        <p:spPr>
          <a:xfrm>
            <a:off x="470755" y="6347114"/>
            <a:ext cx="4397375" cy="35083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Inside Scoop on Risk-Based Testing</a:t>
            </a:r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864930-0BB1-2B75-A929-E1F37E0712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80851" y="-46278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 hasCustomPrompt="1"/>
          </p:nvPr>
        </p:nvSpPr>
        <p:spPr>
          <a:xfrm>
            <a:off x="1333056" y="1787640"/>
            <a:ext cx="4119713" cy="4062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400" dirty="0">
                <a:latin typeface="Montserrat" pitchFamily="2" charset="77"/>
              </a:rPr>
              <a:t>Points of the graphic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5667921" y="1787641"/>
            <a:ext cx="6368365" cy="40622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 dirty="0"/>
              <a:t>Insert Graphic or table here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42AACC-2F77-D8FA-84D5-25F4EE61631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A orange object with black background&#10;&#10;Description automatically generated">
            <a:extLst>
              <a:ext uri="{FF2B5EF4-FFF2-40B4-BE49-F238E27FC236}">
                <a16:creationId xmlns:a16="http://schemas.microsoft.com/office/drawing/2014/main" id="{511017A4-E1CA-CEB9-0F86-9DAF73795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90765"/>
            <a:ext cx="730956" cy="3082727"/>
          </a:xfrm>
          <a:prstGeom prst="rect">
            <a:avLst/>
          </a:prstGeom>
        </p:spPr>
      </p:pic>
      <p:pic>
        <p:nvPicPr>
          <p:cNvPr id="16" name="Picture 15" descr="A tall thin metal object&#10;&#10;Description automatically generated with medium confidence">
            <a:extLst>
              <a:ext uri="{FF2B5EF4-FFF2-40B4-BE49-F238E27FC236}">
                <a16:creationId xmlns:a16="http://schemas.microsoft.com/office/drawing/2014/main" id="{A6F03DBD-E9ED-7C9C-8337-C527441B08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13" y="1492676"/>
            <a:ext cx="1165485" cy="4218487"/>
          </a:xfrm>
          <a:prstGeom prst="rect">
            <a:avLst/>
          </a:prstGeom>
        </p:spPr>
      </p:pic>
      <p:pic>
        <p:nvPicPr>
          <p:cNvPr id="17" name="Picture 16" descr="A blue and black logo&#10;&#10;Description automatically generated">
            <a:extLst>
              <a:ext uri="{FF2B5EF4-FFF2-40B4-BE49-F238E27FC236}">
                <a16:creationId xmlns:a16="http://schemas.microsoft.com/office/drawing/2014/main" id="{4D75297A-370F-BB94-1178-EF06644498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00" y="4973406"/>
            <a:ext cx="1050290" cy="841007"/>
          </a:xfrm>
          <a:prstGeom prst="rect">
            <a:avLst/>
          </a:prstGeom>
        </p:spPr>
      </p:pic>
      <p:pic>
        <p:nvPicPr>
          <p:cNvPr id="18" name="Picture 17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5B456DCC-88F3-AE5F-385F-413D4C47B6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056" y="1787640"/>
            <a:ext cx="1050290" cy="723645"/>
          </a:xfrm>
          <a:prstGeom prst="rect">
            <a:avLst/>
          </a:prstGeom>
        </p:spPr>
      </p:pic>
      <p:sp>
        <p:nvSpPr>
          <p:cNvPr id="19" name="Content Placeholder 22">
            <a:extLst>
              <a:ext uri="{FF2B5EF4-FFF2-40B4-BE49-F238E27FC236}">
                <a16:creationId xmlns:a16="http://schemas.microsoft.com/office/drawing/2014/main" id="{63A551D5-1A20-AD00-86A4-785E8EC6CD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433804" y="5985190"/>
            <a:ext cx="4356108" cy="31796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000" b="1" dirty="0">
                <a:latin typeface="Montserrat" pitchFamily="2" charset="77"/>
              </a:rPr>
              <a:t>Robin Goldsmith, JD</a:t>
            </a:r>
            <a:endParaRPr lang="en-US" dirty="0"/>
          </a:p>
        </p:txBody>
      </p:sp>
      <p:sp>
        <p:nvSpPr>
          <p:cNvPr id="20" name="Content Placeholder 24">
            <a:extLst>
              <a:ext uri="{FF2B5EF4-FFF2-40B4-BE49-F238E27FC236}">
                <a16:creationId xmlns:a16="http://schemas.microsoft.com/office/drawing/2014/main" id="{622729EA-6F94-D607-3908-713C896932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2" hasCustomPrompt="1"/>
          </p:nvPr>
        </p:nvSpPr>
        <p:spPr>
          <a:xfrm>
            <a:off x="470755" y="6347114"/>
            <a:ext cx="4397375" cy="35083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Inside Scoop on Risk-Based Testing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19728" y="355890"/>
            <a:ext cx="10226964" cy="1037544"/>
          </a:xfrm>
        </p:spPr>
        <p:txBody>
          <a:bodyPr>
            <a:normAutofit/>
          </a:bodyPr>
          <a:lstStyle>
            <a:lvl1pPr algn="ctr">
              <a:defRPr sz="43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r>
              <a:rPr lang="en-US" b="1" dirty="0">
                <a:latin typeface="Montserrat" pitchFamily="2" charset="77"/>
              </a:rPr>
              <a:t>HEADING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for a software company&#10;&#10;Description automatically generated with medium confidence">
            <a:extLst>
              <a:ext uri="{FF2B5EF4-FFF2-40B4-BE49-F238E27FC236}">
                <a16:creationId xmlns:a16="http://schemas.microsoft.com/office/drawing/2014/main" id="{C3D877B4-F084-90C0-03CE-625CF508F5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1986E-1184-C294-5CE3-26AE46E79A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3325813" y="326572"/>
            <a:ext cx="2446965" cy="2270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57DAE-8995-5AA7-F24E-7D18963BA8C8}"/>
              </a:ext>
            </a:extLst>
          </p:cNvPr>
          <p:cNvSpPr txBox="1"/>
          <p:nvPr userDrawn="1"/>
        </p:nvSpPr>
        <p:spPr>
          <a:xfrm>
            <a:off x="6180513" y="488619"/>
            <a:ext cx="41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/>
                </a:solidFill>
                <a:latin typeface="Montserrat" pitchFamily="2" charset="77"/>
              </a:rPr>
              <a:t>THANK </a:t>
            </a:r>
            <a:r>
              <a:rPr lang="en-US" sz="6000" dirty="0">
                <a:solidFill>
                  <a:schemeClr val="bg2"/>
                </a:solidFill>
                <a:latin typeface="Montserrat" pitchFamily="2" charset="77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95030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B0EB-08D8-9341-9F27-FE63F87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E273-BB1C-2842-BF96-F137E53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451B-A8B5-AB4A-BF8B-05AA5BC4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B8F7-3CDC-9546-BEBE-4CC6469AA29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09C-A460-FE4B-92DF-057318FF7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700B8-88C9-F519-7F9E-4CDE238CCA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8774" y="1592533"/>
            <a:ext cx="4127719" cy="592754"/>
          </a:xfrm>
        </p:spPr>
        <p:txBody>
          <a:bodyPr>
            <a:noAutofit/>
          </a:bodyPr>
          <a:lstStyle/>
          <a:p>
            <a:r>
              <a:rPr lang="en-US" b="1" dirty="0"/>
              <a:t>Inside Scoop on </a:t>
            </a:r>
            <a:br>
              <a:rPr lang="en-US" b="1" dirty="0"/>
            </a:br>
            <a:r>
              <a:rPr lang="en-US" b="1" dirty="0"/>
              <a:t>Risk-Based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3C916-C3F4-2246-81B0-5EFEA225D3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Robin F. Goldsmith, JD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FF63EDB-9BB8-ECB1-6D96-C7FB657AA4A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3602" b="36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7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402F-CCD3-2FC2-E928-72858BB549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7576"/>
            <a:ext cx="5257800" cy="48351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  <a:t>Identified risk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  <a:t>Root causes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  <a:t>Areas affected, components and/or tasks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  <a:t>Impact and likelihood, exposure/risk rating by objective (cost, schedule, scope, quality) and overall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  <a:t>Triggers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  <a:t>Assigned risk owner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rmAutofit/>
          </a:bodyPr>
          <a:lstStyle/>
          <a:p>
            <a:r>
              <a:rPr lang="en-US" sz="4000" dirty="0"/>
              <a:t>List/Update Risks in a “Register”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1F7AE-70E1-BC09-6436-5CBA182D903A}"/>
              </a:ext>
            </a:extLst>
          </p:cNvPr>
          <p:cNvSpPr/>
          <p:nvPr/>
        </p:nvSpPr>
        <p:spPr bwMode="auto">
          <a:xfrm>
            <a:off x="6072808" y="2885658"/>
            <a:ext cx="4114800" cy="3276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530DF57-93F6-99A8-75EB-D64817F162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55026" y="1254664"/>
            <a:ext cx="5257800" cy="48351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  <a:t>Estimated costs and ease of detecting and responding </a:t>
            </a:r>
            <a:r>
              <a:rPr lang="en-US" altLang="en-US" i="1" dirty="0">
                <a:solidFill>
                  <a:schemeClr val="bg1"/>
                </a:solidFill>
                <a:latin typeface="Montserrat" panose="00000500000000000000" pitchFamily="2" charset="0"/>
              </a:rPr>
              <a:t>vs. harm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  <a:t>Response strategy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US" altLang="en-US" sz="800" dirty="0">
              <a:latin typeface="Montserrat" panose="00000500000000000000" pitchFamily="2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800" dirty="0">
                <a:latin typeface="Montserrat" panose="00000500000000000000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Monitor, Control, Report</a:t>
            </a:r>
            <a:endParaRPr lang="en-US" altLang="en-US" sz="8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FF0000"/>
                </a:solidFill>
                <a:latin typeface="Montserrat" panose="00000500000000000000" pitchFamily="2" charset="0"/>
              </a:rPr>
              <a:t>Actual costs/effort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i="1" dirty="0">
                <a:solidFill>
                  <a:srgbClr val="FF0000"/>
                </a:solidFill>
                <a:latin typeface="Montserrat" panose="00000500000000000000" pitchFamily="2" charset="0"/>
              </a:rPr>
              <a:t>Detecting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i="1" dirty="0">
                <a:solidFill>
                  <a:srgbClr val="FF0000"/>
                </a:solidFill>
                <a:latin typeface="Montserrat" panose="00000500000000000000" pitchFamily="2" charset="0"/>
              </a:rPr>
              <a:t>Responding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i="1" dirty="0">
                <a:solidFill>
                  <a:srgbClr val="FF0000"/>
                </a:solidFill>
                <a:latin typeface="Montserrat" panose="00000500000000000000" pitchFamily="2" charset="0"/>
              </a:rPr>
              <a:t>Harm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FF0000"/>
                </a:solidFill>
                <a:latin typeface="Montserrat" panose="00000500000000000000" pitchFamily="2" charset="0"/>
              </a:rPr>
              <a:t>Previously unidentified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FF0000"/>
                </a:solidFill>
                <a:latin typeface="Montserrat" panose="00000500000000000000" pitchFamily="2" charset="0"/>
              </a:rPr>
              <a:t>Reasons missed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FF0000"/>
                </a:solidFill>
                <a:latin typeface="Montserrat" panose="00000500000000000000" pitchFamily="2" charset="0"/>
              </a:rPr>
              <a:t>Approach for next time</a:t>
            </a:r>
            <a:endParaRPr lang="en-US" altLang="en-US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3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C14A90F-3FEB-9CEB-FF31-6D18B733D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22" y="1201276"/>
            <a:ext cx="9876182" cy="533400"/>
          </a:xfrm>
          <a:prstGeom prst="rect">
            <a:avLst/>
          </a:prstGeom>
          <a:solidFill>
            <a:srgbClr val="CCFF99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402F-CCD3-2FC2-E928-72858BB549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78125"/>
            <a:ext cx="5257800" cy="4835180"/>
          </a:xfrm>
        </p:spPr>
        <p:txBody>
          <a:bodyPr/>
          <a:lstStyle/>
          <a:p>
            <a:pPr>
              <a:tabLst>
                <a:tab pos="3998913" algn="r"/>
              </a:tabLst>
            </a:pPr>
            <a:r>
              <a:rPr lang="en-US" altLang="en-US" sz="3600" b="1" dirty="0">
                <a:solidFill>
                  <a:srgbClr val="FF0000"/>
                </a:solidFill>
              </a:rPr>
              <a:t>Impact</a:t>
            </a:r>
            <a:r>
              <a:rPr lang="en-US" altLang="en-US" dirty="0"/>
              <a:t>	</a:t>
            </a:r>
            <a:endParaRPr lang="en-US" altLang="en-US" b="1" i="1" dirty="0">
              <a:solidFill>
                <a:srgbClr val="FF0000"/>
              </a:solidFill>
            </a:endParaRPr>
          </a:p>
          <a:p>
            <a:pPr lvl="1">
              <a:tabLst>
                <a:tab pos="3998913" algn="r"/>
              </a:tabLst>
            </a:pPr>
            <a:r>
              <a:rPr lang="en-US" altLang="en-US" sz="2800" dirty="0">
                <a:solidFill>
                  <a:schemeClr val="bg1"/>
                </a:solidFill>
              </a:rPr>
              <a:t>Severity of damage</a:t>
            </a:r>
          </a:p>
          <a:p>
            <a:pPr lvl="1">
              <a:tabLst>
                <a:tab pos="3998913" algn="r"/>
              </a:tabLst>
            </a:pPr>
            <a:r>
              <a:rPr lang="en-US" altLang="en-US" sz="2800" dirty="0">
                <a:solidFill>
                  <a:schemeClr val="bg1"/>
                </a:solidFill>
              </a:rPr>
              <a:t>Number of people affected</a:t>
            </a:r>
          </a:p>
          <a:p>
            <a:pPr lvl="1">
              <a:tabLst>
                <a:tab pos="3998913" algn="r"/>
              </a:tabLst>
            </a:pPr>
            <a:r>
              <a:rPr lang="en-US" altLang="en-US" sz="2800" dirty="0">
                <a:solidFill>
                  <a:schemeClr val="bg1"/>
                </a:solidFill>
              </a:rPr>
              <a:t>Consequences, e.g., lose business</a:t>
            </a:r>
          </a:p>
          <a:p>
            <a:pPr lvl="1">
              <a:tabLst>
                <a:tab pos="3998913" algn="r"/>
              </a:tabLst>
            </a:pPr>
            <a:r>
              <a:rPr lang="en-US" altLang="en-US" sz="2800" dirty="0">
                <a:solidFill>
                  <a:schemeClr val="bg1"/>
                </a:solidFill>
              </a:rPr>
              <a:t>Cost, time, effort, ability to fix</a:t>
            </a:r>
          </a:p>
          <a:p>
            <a:pPr lvl="1">
              <a:tabLst>
                <a:tab pos="3998913" algn="r"/>
              </a:tabLst>
            </a:pPr>
            <a:r>
              <a:rPr lang="en-US" altLang="en-US" sz="2800" dirty="0">
                <a:solidFill>
                  <a:schemeClr val="bg1"/>
                </a:solidFill>
              </a:rPr>
              <a:t>Availability of workarounds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rmAutofit/>
          </a:bodyPr>
          <a:lstStyle/>
          <a:p>
            <a:r>
              <a:rPr lang="en-US" dirty="0"/>
              <a:t>Elements of Risk &amp; Exposure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530DF57-93F6-99A8-75EB-D64817F162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55026" y="1254664"/>
            <a:ext cx="5257800" cy="4835180"/>
          </a:xfrm>
        </p:spPr>
        <p:txBody>
          <a:bodyPr>
            <a:normAutofit lnSpcReduction="10000"/>
          </a:bodyPr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Likelihood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</a:rPr>
              <a:t>Size, complexity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</a:rPr>
              <a:t>New technology</a:t>
            </a:r>
          </a:p>
          <a:p>
            <a:pPr lvl="2"/>
            <a:r>
              <a:rPr lang="en-US" altLang="en-US" sz="2800" dirty="0">
                <a:solidFill>
                  <a:schemeClr val="bg1"/>
                </a:solidFill>
              </a:rPr>
              <a:t>In the world</a:t>
            </a:r>
          </a:p>
          <a:p>
            <a:pPr lvl="2"/>
            <a:r>
              <a:rPr lang="en-US" altLang="en-US" sz="2800" dirty="0">
                <a:solidFill>
                  <a:schemeClr val="bg1"/>
                </a:solidFill>
              </a:rPr>
              <a:t>Here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</a:rPr>
              <a:t>Prior error history</a:t>
            </a:r>
          </a:p>
          <a:p>
            <a:pPr lvl="2"/>
            <a:r>
              <a:rPr lang="en-US" altLang="en-US" sz="2800" dirty="0">
                <a:solidFill>
                  <a:schemeClr val="bg1"/>
                </a:solidFill>
              </a:rPr>
              <a:t>Product</a:t>
            </a:r>
          </a:p>
          <a:p>
            <a:pPr lvl="2"/>
            <a:r>
              <a:rPr lang="en-US" altLang="en-US" sz="2800" dirty="0">
                <a:solidFill>
                  <a:schemeClr val="bg1"/>
                </a:solidFill>
              </a:rPr>
              <a:t>Producer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</a:rPr>
              <a:t>Other error indicators</a:t>
            </a:r>
          </a:p>
          <a:p>
            <a:pPr lvl="2"/>
            <a:r>
              <a:rPr lang="en-US" altLang="en-US" sz="2800" dirty="0">
                <a:solidFill>
                  <a:schemeClr val="bg1"/>
                </a:solidFill>
              </a:rPr>
              <a:t>Lack of skill, motivation</a:t>
            </a:r>
          </a:p>
          <a:p>
            <a:pPr lvl="2"/>
            <a:r>
              <a:rPr lang="en-US" altLang="en-US" sz="2800" dirty="0">
                <a:solidFill>
                  <a:schemeClr val="bg1"/>
                </a:solidFill>
              </a:rPr>
              <a:t>Inadequate methods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ECCA6B5-46E6-A997-7BBE-58CAC1C2F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722" y="1158414"/>
            <a:ext cx="1659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</a:rPr>
              <a:t>Times</a:t>
            </a:r>
          </a:p>
        </p:txBody>
      </p:sp>
    </p:spTree>
    <p:extLst>
      <p:ext uri="{BB962C8B-B14F-4D97-AF65-F5344CB8AC3E}">
        <p14:creationId xmlns:p14="http://schemas.microsoft.com/office/powerpoint/2010/main" val="406357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1B5AA2-35BC-6A75-B2A1-1FAC86919916}"/>
              </a:ext>
            </a:extLst>
          </p:cNvPr>
          <p:cNvSpPr/>
          <p:nvPr/>
        </p:nvSpPr>
        <p:spPr>
          <a:xfrm>
            <a:off x="6311347" y="2991678"/>
            <a:ext cx="2564295" cy="4373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2F871-CFDB-9BE9-76C7-625EEFDCD735}"/>
              </a:ext>
            </a:extLst>
          </p:cNvPr>
          <p:cNvSpPr/>
          <p:nvPr/>
        </p:nvSpPr>
        <p:spPr>
          <a:xfrm>
            <a:off x="4770034" y="1699591"/>
            <a:ext cx="1541314" cy="5367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402F-CCD3-2FC2-E928-72858BB549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1825625"/>
            <a:ext cx="9627704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chemeClr val="bg1"/>
                </a:solidFill>
                <a:latin typeface="Montserrat" panose="00000500000000000000" pitchFamily="2" charset="0"/>
              </a:rPr>
              <a:t>For each product feature (or key function the product performs—also referred to as “requirements risk”—often identified as system menu choices) or component (technical pieces implementing it) identify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Vulnerabilities for failure, things that can fail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Threats that trigger failure, situations where likely to fail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Quality, cost, schedule, victims damaged/ impacted if it fails</a:t>
            </a:r>
          </a:p>
          <a:p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Autofit/>
          </a:bodyPr>
          <a:lstStyle/>
          <a:p>
            <a:r>
              <a:rPr lang="en-US" sz="3600" dirty="0"/>
              <a:t>Identify Risky Features and Components, Rate Failure Impact and Likelihood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402F-CCD3-2FC2-E928-72858BB549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89520"/>
            <a:ext cx="10515600" cy="435133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3200" dirty="0">
                <a:solidFill>
                  <a:schemeClr val="bg1"/>
                </a:solidFill>
                <a:latin typeface="Montserrat" panose="00000500000000000000" pitchFamily="2" charset="0"/>
              </a:rPr>
              <a:t>Things done most, things other things depend on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solidFill>
                  <a:schemeClr val="bg1"/>
                </a:solidFill>
                <a:latin typeface="Montserrat" panose="00000500000000000000" pitchFamily="2" charset="0"/>
              </a:rPr>
              <a:t>Things that are likely to fail—big, complex, new, changed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solidFill>
                  <a:schemeClr val="bg1"/>
                </a:solidFill>
                <a:latin typeface="Montserrat" panose="00000500000000000000" pitchFamily="2" charset="0"/>
              </a:rPr>
              <a:t>Things that must work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0" dirty="0"/>
              <a:t>Prioritize and </a:t>
            </a:r>
            <a:r>
              <a:rPr lang="en-US" altLang="en-US" sz="4000" b="1" dirty="0"/>
              <a:t>Test the Highest-Risk Things </a:t>
            </a:r>
            <a:r>
              <a:rPr lang="en-US" altLang="en-US" sz="4000" b="1" i="1" dirty="0"/>
              <a:t>Most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8A45E-5C1E-65B7-8D2B-F8C2B5A5492B}"/>
              </a:ext>
            </a:extLst>
          </p:cNvPr>
          <p:cNvSpPr txBox="1"/>
          <p:nvPr/>
        </p:nvSpPr>
        <p:spPr>
          <a:xfrm>
            <a:off x="1113184" y="3717234"/>
            <a:ext cx="9362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i="1" dirty="0">
                <a:solidFill>
                  <a:srgbClr val="FFFF00"/>
                </a:solidFill>
              </a:rPr>
              <a:t>Do you get additional testing time and resources when high risk?</a:t>
            </a:r>
          </a:p>
          <a:p>
            <a:pPr algn="l"/>
            <a:endParaRPr lang="en-US" sz="3600" b="1" i="1" dirty="0">
              <a:solidFill>
                <a:srgbClr val="FFFF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21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402F-CCD3-2FC2-E928-72858BB5497C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1377950" algn="l"/>
              </a:tabLst>
            </a:pPr>
            <a:r>
              <a:rPr lang="en-US" altLang="en-US" sz="2800" b="1" i="1" dirty="0">
                <a:solidFill>
                  <a:schemeClr val="bg1"/>
                </a:solidFill>
                <a:latin typeface="Montserrat" panose="00000500000000000000" pitchFamily="2" charset="0"/>
              </a:rPr>
              <a:t>Rating</a:t>
            </a: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 each individual risk is probably most common method</a:t>
            </a:r>
          </a:p>
          <a:p>
            <a:pPr>
              <a:tabLst>
                <a:tab pos="1377950" algn="l"/>
              </a:tabLst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Most organizations rely on subjective judgment, usually by knowledgeable people, possibly with checklists to identify common risks, </a:t>
            </a:r>
            <a:r>
              <a:rPr lang="en-US" altLang="en-US" sz="2800" i="1" dirty="0">
                <a:solidFill>
                  <a:schemeClr val="bg1"/>
                </a:solidFill>
                <a:latin typeface="Montserrat" panose="00000500000000000000" pitchFamily="2" charset="0"/>
              </a:rPr>
              <a:t>but provide no guidance for reliably differentiating high, medium, low</a:t>
            </a:r>
          </a:p>
          <a:p>
            <a:pPr>
              <a:tabLst>
                <a:tab pos="1377950" algn="l"/>
              </a:tabLst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Key to reliability and repeatability is defining objective characteristics indicating each level, e.g.</a:t>
            </a:r>
          </a:p>
          <a:p>
            <a:pPr lvl="1">
              <a:tabLst>
                <a:tab pos="1539875" algn="l"/>
                <a:tab pos="4343400" algn="l"/>
              </a:tabLst>
            </a:pPr>
            <a:r>
              <a:rPr lang="en-US" alt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Low 	= cosmetic	interfaces with 0 other systems</a:t>
            </a:r>
          </a:p>
          <a:p>
            <a:pPr lvl="1">
              <a:tabLst>
                <a:tab pos="1539875" algn="l"/>
                <a:tab pos="4343400" algn="l"/>
              </a:tabLst>
            </a:pPr>
            <a:r>
              <a:rPr lang="en-US" alt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Med 	= impedes working	interfaces with 1-2 other systems</a:t>
            </a:r>
          </a:p>
          <a:p>
            <a:pPr lvl="1">
              <a:tabLst>
                <a:tab pos="1539875" algn="l"/>
                <a:tab pos="4343400" algn="l"/>
              </a:tabLst>
            </a:pPr>
            <a:r>
              <a:rPr lang="en-US" alt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High 	= won’t work 	interfaces with 3 or more other system</a:t>
            </a:r>
            <a:endParaRPr lang="en-US"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Autofit/>
          </a:bodyPr>
          <a:lstStyle/>
          <a:p>
            <a:r>
              <a:rPr lang="en-US" dirty="0"/>
              <a:t>Challenges of Reliably Rating Risks as High, Medium, or Low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rmAutofit/>
          </a:bodyPr>
          <a:lstStyle/>
          <a:p>
            <a:r>
              <a:rPr lang="en-US" dirty="0"/>
              <a:t>Qualitative vs. Quantified Risk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612227E-C314-CF9E-49EC-C2139B60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179" y="4114800"/>
            <a:ext cx="609600" cy="533400"/>
          </a:xfrm>
          <a:prstGeom prst="rect">
            <a:avLst/>
          </a:prstGeom>
          <a:solidFill>
            <a:srgbClr val="FCD1C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66833AA-1560-D64C-245E-8D4D2D541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779" y="41148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C132F16B-9EB0-17A6-78D6-2FEFAEB20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379" y="4114800"/>
            <a:ext cx="609600" cy="5334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54479F3-ED0D-F428-8224-C252C9FB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379" y="3581400"/>
            <a:ext cx="609600" cy="5334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AB26CEF5-0478-2F5B-662D-0CA7F52F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379" y="3048000"/>
            <a:ext cx="609600" cy="5334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19ABB5A3-D744-9EB9-442F-421696D81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779" y="3048000"/>
            <a:ext cx="609600" cy="5334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F6C040A3-2256-739D-BE6C-63340C541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779" y="35814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8854AE1C-59B2-31AB-20E2-2BEA4D8E5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179" y="3048000"/>
            <a:ext cx="609600" cy="5334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4BBA5E3B-F9D9-74F7-35E0-22D7CE91E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179" y="35814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59F8F915-4AE5-86D2-4E79-F2736A9C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129" y="4648200"/>
            <a:ext cx="1820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Low Med  Hi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Likelihood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AB43D40-E41B-B2CB-DB79-3DDCD9AC1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542" y="2743200"/>
            <a:ext cx="4429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tabLst>
                <a:tab pos="458788" algn="l"/>
              </a:tabLs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458788" algn="l"/>
              </a:tabLs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tabLst>
                <a:tab pos="45878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tabLst>
                <a:tab pos="45878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45878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878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878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878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878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I</a:t>
            </a:r>
            <a:endParaRPr lang="en-US" altLang="en-US" sz="2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p</a:t>
            </a:r>
            <a:endParaRPr lang="en-US" altLang="en-US" sz="2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c</a:t>
            </a:r>
            <a:endParaRPr lang="en-US" altLang="en-US" sz="2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t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D6AE34A2-C338-1F84-C06A-D6BF18720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742" y="3048000"/>
            <a:ext cx="7572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Hi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Med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71641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rmAutofit/>
          </a:bodyPr>
          <a:lstStyle/>
          <a:p>
            <a:r>
              <a:rPr lang="en-US" dirty="0"/>
              <a:t>Quantifying Risk Exposure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758A2-08DB-99F8-4893-EE0BECCB1AD7}"/>
              </a:ext>
            </a:extLst>
          </p:cNvPr>
          <p:cNvSpPr/>
          <p:nvPr/>
        </p:nvSpPr>
        <p:spPr bwMode="auto">
          <a:xfrm>
            <a:off x="6032080" y="2282675"/>
            <a:ext cx="3505200" cy="40386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772EE439-8E47-0B97-3BBE-0A448F596FF5}"/>
              </a:ext>
            </a:extLst>
          </p:cNvPr>
          <p:cNvGrpSpPr>
            <a:grpSpLocks/>
          </p:cNvGrpSpPr>
          <p:nvPr/>
        </p:nvGrpSpPr>
        <p:grpSpPr bwMode="auto">
          <a:xfrm>
            <a:off x="2961855" y="2206475"/>
            <a:ext cx="2895600" cy="2590800"/>
            <a:chOff x="1584" y="1296"/>
            <a:chExt cx="1824" cy="1632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56235A25-400D-F4D7-5A67-DA33D26D8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296"/>
              <a:ext cx="1824" cy="163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9" name="Line 4">
              <a:extLst>
                <a:ext uri="{FF2B5EF4-FFF2-40B4-BE49-F238E27FC236}">
                  <a16:creationId xmlns:a16="http://schemas.microsoft.com/office/drawing/2014/main" id="{8C27FB8B-0AD8-A8F5-96A5-15F32C86F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296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02FF5BBB-6F6F-90BD-0F83-C976254B3B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296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1F357D76-5608-C6A4-29F8-B5B02DE9A6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1296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0642A3B6-785F-2E0A-34FA-1B1553827B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1296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6A7CEEFB-34F4-F962-FF6D-BCC60A9F6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5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ECA55B24-F665-7A2C-E967-7B404E740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256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E5E2EF27-9BC4-E991-24CB-C0995B0DB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920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C72D7149-2A24-86CF-EEB9-F1FBB007D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58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13">
            <a:extLst>
              <a:ext uri="{FF2B5EF4-FFF2-40B4-BE49-F238E27FC236}">
                <a16:creationId xmlns:a16="http://schemas.microsoft.com/office/drawing/2014/main" id="{84385F00-C0C8-1DFF-E38D-DB68B8815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855" y="4263875"/>
            <a:ext cx="609600" cy="533400"/>
          </a:xfrm>
          <a:prstGeom prst="rect">
            <a:avLst/>
          </a:prstGeom>
          <a:solidFill>
            <a:srgbClr val="FCD1C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AB3FA2B-0341-C1A9-E5A1-E90674741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455" y="42638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4546E49A-B80B-3932-8547-5C9C1FAA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055" y="4263875"/>
            <a:ext cx="609600" cy="5334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288132DC-90B0-578D-57D5-046C204EB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055" y="3730475"/>
            <a:ext cx="609600" cy="5334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99281B55-1777-D704-B594-D7183669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055" y="3197075"/>
            <a:ext cx="609600" cy="5334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4386FF43-1FEE-27BF-7E1C-198B96BB7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455" y="3197075"/>
            <a:ext cx="609600" cy="5334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34E5B4F7-6117-1649-0B5B-8BA4841E8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455" y="37304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31589CA2-BE89-683C-15B7-DAED1A922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855" y="3197075"/>
            <a:ext cx="609600" cy="5334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6406D93A-7673-3B68-5854-0819626DC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855" y="37304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D5338B55-4155-A21D-D2F9-C6E449AC6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855" y="4797275"/>
            <a:ext cx="16652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1      2	     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Likelihood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602D9CD8-963B-7EC6-E929-E98A3858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455" y="2892275"/>
            <a:ext cx="4429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tabLst>
                <a:tab pos="458788" algn="l"/>
              </a:tabLs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458788" algn="l"/>
              </a:tabLs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tabLst>
                <a:tab pos="45878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tabLst>
                <a:tab pos="45878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45878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878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878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878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878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I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p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c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t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DD4852BF-939A-12C4-F150-8528373C8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055" y="1292075"/>
            <a:ext cx="29067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tabLst>
                <a:tab pos="565150" algn="l"/>
                <a:tab pos="1093788" algn="l"/>
                <a:tab pos="1428750" algn="l"/>
                <a:tab pos="1763713" algn="l"/>
              </a:tabLs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428750" algn="l"/>
                <a:tab pos="1763713" algn="l"/>
              </a:tabLs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tabLst>
                <a:tab pos="565150" algn="l"/>
                <a:tab pos="1093788" algn="l"/>
                <a:tab pos="1428750" algn="l"/>
                <a:tab pos="1763713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tabLst>
                <a:tab pos="565150" algn="l"/>
                <a:tab pos="1093788" algn="l"/>
                <a:tab pos="1428750" algn="l"/>
                <a:tab pos="1763713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428750" algn="l"/>
                <a:tab pos="1763713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428750" algn="l"/>
                <a:tab pos="1763713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428750" algn="l"/>
                <a:tab pos="1763713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428750" algn="l"/>
                <a:tab pos="1763713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428750" algn="l"/>
                <a:tab pos="1763713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solidFill>
                  <a:schemeClr val="bg1"/>
                </a:solidFill>
              </a:rPr>
              <a:t>Lo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u="sng" dirty="0">
                <a:solidFill>
                  <a:schemeClr val="bg1"/>
                </a:solidFill>
              </a:rPr>
              <a:t>Med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u="sng" dirty="0">
                <a:solidFill>
                  <a:schemeClr val="bg1"/>
                </a:solidFill>
              </a:rPr>
              <a:t>Hi</a:t>
            </a:r>
            <a:r>
              <a:rPr lang="en-US" altLang="en-US" sz="2800" dirty="0">
                <a:solidFill>
                  <a:schemeClr val="bg1"/>
                </a:solidFill>
              </a:rPr>
              <a:t>  </a:t>
            </a:r>
            <a:r>
              <a:rPr lang="en-US" altLang="en-US" sz="2800" u="sng" dirty="0">
                <a:solidFill>
                  <a:schemeClr val="bg1"/>
                </a:solidFill>
              </a:rPr>
              <a:t>Exposure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1	2	3	=	1 - 9</a:t>
            </a: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3B25962B-FAC5-D2F7-C5EC-044A7DADD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855" y="2206475"/>
            <a:ext cx="321627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tabLst>
                <a:tab pos="565150" algn="l"/>
                <a:tab pos="1093788" algn="l"/>
                <a:tab pos="1604963" algn="l"/>
                <a:tab pos="1939925" algn="l"/>
              </a:tabLs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604963" algn="l"/>
                <a:tab pos="1939925" algn="l"/>
              </a:tabLs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tabLst>
                <a:tab pos="565150" algn="l"/>
                <a:tab pos="1093788" algn="l"/>
                <a:tab pos="1604963" algn="l"/>
                <a:tab pos="1939925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tabLst>
                <a:tab pos="565150" algn="l"/>
                <a:tab pos="1093788" algn="l"/>
                <a:tab pos="1604963" algn="l"/>
                <a:tab pos="193992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604963" algn="l"/>
                <a:tab pos="193992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604963" algn="l"/>
                <a:tab pos="193992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604963" algn="l"/>
                <a:tab pos="193992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604963" algn="l"/>
                <a:tab pos="193992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604963" algn="l"/>
                <a:tab pos="193992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</a:rPr>
              <a:t>What would determine the scale used? How about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chemeClr val="accent2"/>
                </a:solidFill>
              </a:rPr>
              <a:t>1	3	5	=	1 - 25 ?</a:t>
            </a:r>
          </a:p>
        </p:txBody>
      </p:sp>
      <p:grpSp>
        <p:nvGrpSpPr>
          <p:cNvPr id="30" name="Group 26">
            <a:extLst>
              <a:ext uri="{FF2B5EF4-FFF2-40B4-BE49-F238E27FC236}">
                <a16:creationId xmlns:a16="http://schemas.microsoft.com/office/drawing/2014/main" id="{8D81AA38-8A52-391A-222A-1CDACD06FB3D}"/>
              </a:ext>
            </a:extLst>
          </p:cNvPr>
          <p:cNvGrpSpPr>
            <a:grpSpLocks/>
          </p:cNvGrpSpPr>
          <p:nvPr/>
        </p:nvGrpSpPr>
        <p:grpSpPr bwMode="auto">
          <a:xfrm>
            <a:off x="2504655" y="2130275"/>
            <a:ext cx="3275013" cy="3186113"/>
            <a:chOff x="1296" y="1248"/>
            <a:chExt cx="2063" cy="2007"/>
          </a:xfrm>
        </p:grpSpPr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B884731C-D5C5-3446-3D8F-3240D59F4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248"/>
              <a:ext cx="218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</a:rPr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">
                <a:solidFill>
                  <a:schemeClr val="accent2"/>
                </a:solidFill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32" name="Text Box 28">
              <a:extLst>
                <a:ext uri="{FF2B5EF4-FFF2-40B4-BE49-F238E27FC236}">
                  <a16:creationId xmlns:a16="http://schemas.microsoft.com/office/drawing/2014/main" id="{843D508D-8CA3-4A06-5642-1F98BEBCA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928"/>
              <a:ext cx="5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</a:rPr>
                <a:t>4     5</a:t>
              </a:r>
            </a:p>
          </p:txBody>
        </p:sp>
      </p:grpSp>
      <p:sp>
        <p:nvSpPr>
          <p:cNvPr id="33" name="Text Box 29">
            <a:extLst>
              <a:ext uri="{FF2B5EF4-FFF2-40B4-BE49-F238E27FC236}">
                <a16:creationId xmlns:a16="http://schemas.microsoft.com/office/drawing/2014/main" id="{1448FE77-BFF1-AE5E-6B83-36EA0BE6E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855" y="3273275"/>
            <a:ext cx="35814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tabLst>
                <a:tab pos="565150" algn="l"/>
                <a:tab pos="1093788" algn="l"/>
                <a:tab pos="1604963" algn="l"/>
                <a:tab pos="1939925" algn="l"/>
              </a:tabLs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604963" algn="l"/>
                <a:tab pos="1939925" algn="l"/>
              </a:tabLs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tabLst>
                <a:tab pos="565150" algn="l"/>
                <a:tab pos="1093788" algn="l"/>
                <a:tab pos="1604963" algn="l"/>
                <a:tab pos="1939925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tabLst>
                <a:tab pos="565150" algn="l"/>
                <a:tab pos="1093788" algn="l"/>
                <a:tab pos="1604963" algn="l"/>
                <a:tab pos="193992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604963" algn="l"/>
                <a:tab pos="193992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604963" algn="l"/>
                <a:tab pos="193992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604963" algn="l"/>
                <a:tab pos="193992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604963" algn="l"/>
                <a:tab pos="193992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565150" algn="l"/>
                <a:tab pos="1093788" algn="l"/>
                <a:tab pos="1604963" algn="l"/>
                <a:tab pos="193992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chemeClr val="tx2"/>
                </a:solidFill>
              </a:rPr>
              <a:t>	</a:t>
            </a:r>
            <a:r>
              <a:rPr lang="en-US" altLang="en-US" sz="2800" b="1" i="1">
                <a:solidFill>
                  <a:schemeClr val="tx2"/>
                </a:solidFill>
              </a:rPr>
              <a:t>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tx2"/>
                </a:solidFill>
              </a:rPr>
              <a:t>1	5	10	=	1 - 100 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chemeClr val="tx2"/>
                </a:solidFill>
              </a:rPr>
              <a:t>	</a:t>
            </a:r>
            <a:r>
              <a:rPr lang="en-US" altLang="en-US" sz="2800" i="1">
                <a:solidFill>
                  <a:srgbClr val="009900"/>
                </a:solidFill>
              </a:rPr>
              <a:t>or nonlinear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009900"/>
                </a:solidFill>
              </a:rPr>
              <a:t>1	3	10	=	1 – 100 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CC0000"/>
                </a:solidFill>
              </a:rPr>
              <a:t>	</a:t>
            </a:r>
            <a:r>
              <a:rPr lang="en-US" altLang="en-US" sz="2800" i="1">
                <a:solidFill>
                  <a:srgbClr val="FF0000"/>
                </a:solidFill>
              </a:rPr>
              <a:t>or percent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</a:rPr>
              <a:t>.</a:t>
            </a:r>
            <a:r>
              <a:rPr lang="en-US" altLang="en-US" sz="2800" i="1">
                <a:solidFill>
                  <a:srgbClr val="FF0000"/>
                </a:solidFill>
              </a:rPr>
              <a:t>1	</a:t>
            </a:r>
            <a:r>
              <a:rPr lang="en-US" altLang="en-US" sz="2800" b="1" i="1">
                <a:solidFill>
                  <a:srgbClr val="FF0000"/>
                </a:solidFill>
              </a:rPr>
              <a:t>.</a:t>
            </a:r>
            <a:r>
              <a:rPr lang="en-US" altLang="en-US" sz="2800" i="1">
                <a:solidFill>
                  <a:srgbClr val="FF0000"/>
                </a:solidFill>
              </a:rPr>
              <a:t>3	1</a:t>
            </a:r>
            <a:r>
              <a:rPr lang="en-US" altLang="en-US" sz="2800" b="1" i="1">
                <a:solidFill>
                  <a:srgbClr val="FF0000"/>
                </a:solidFill>
              </a:rPr>
              <a:t>.</a:t>
            </a:r>
            <a:r>
              <a:rPr lang="en-US" altLang="en-US" sz="2800" i="1">
                <a:solidFill>
                  <a:srgbClr val="FF0000"/>
                </a:solidFill>
              </a:rPr>
              <a:t>0	= </a:t>
            </a:r>
            <a:r>
              <a:rPr lang="en-US" altLang="en-US" sz="2800" b="1" i="1">
                <a:solidFill>
                  <a:srgbClr val="FF0000"/>
                </a:solidFill>
              </a:rPr>
              <a:t>.</a:t>
            </a:r>
            <a:r>
              <a:rPr lang="en-US" altLang="en-US" sz="2800" i="1">
                <a:solidFill>
                  <a:srgbClr val="FF0000"/>
                </a:solidFill>
              </a:rPr>
              <a:t>01 – 1</a:t>
            </a:r>
            <a:r>
              <a:rPr lang="en-US" altLang="en-US" sz="2800" b="1" i="1">
                <a:solidFill>
                  <a:srgbClr val="FF0000"/>
                </a:solidFill>
              </a:rPr>
              <a:t>.</a:t>
            </a:r>
            <a:r>
              <a:rPr lang="en-US" altLang="en-US" sz="2800" i="1">
                <a:solidFill>
                  <a:srgbClr val="FF0000"/>
                </a:solidFill>
              </a:rPr>
              <a:t>00 ? 	</a:t>
            </a:r>
            <a:r>
              <a:rPr lang="en-US" altLang="en-US" sz="2800" b="1" i="1">
                <a:solidFill>
                  <a:srgbClr val="FF0000"/>
                </a:solidFill>
              </a:rPr>
              <a:t>Issues?</a:t>
            </a:r>
          </a:p>
        </p:txBody>
      </p:sp>
      <p:sp>
        <p:nvSpPr>
          <p:cNvPr id="34" name="Text Box 30">
            <a:extLst>
              <a:ext uri="{FF2B5EF4-FFF2-40B4-BE49-F238E27FC236}">
                <a16:creationId xmlns:a16="http://schemas.microsoft.com/office/drawing/2014/main" id="{BB7C7AA3-D809-AE7F-A26F-1032CEB27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655" y="3197075"/>
            <a:ext cx="34607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38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utoUpdateAnimBg="0"/>
      <p:bldP spid="3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402F-CCD3-2FC2-E928-72858BB549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194235" cy="4351338"/>
          </a:xfrm>
        </p:spPr>
        <p:txBody>
          <a:bodyPr/>
          <a:lstStyle/>
          <a:p>
            <a:pPr>
              <a:tabLst>
                <a:tab pos="1377950" algn="l"/>
              </a:tabLst>
            </a:pPr>
            <a: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  <a:t>Looking at each choice one-at-a-time (high-medium-low; must have, nice to have, wish) takes a lot of time and doesn’t prioritize well</a:t>
            </a:r>
          </a:p>
          <a:p>
            <a:pPr lvl="1">
              <a:tabLst>
                <a:tab pos="1377950" algn="l"/>
              </a:tabLst>
            </a:pPr>
            <a: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  <a:t>Even with objective criteria, hard to distinguish</a:t>
            </a:r>
          </a:p>
          <a:p>
            <a:pPr lvl="1">
              <a:tabLst>
                <a:tab pos="1377950" algn="l"/>
              </a:tabLst>
            </a:pPr>
            <a: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  <a:t>Ratings turn out to be inconsistent, not repeatable</a:t>
            </a:r>
          </a:p>
          <a:p>
            <a:pPr lvl="1">
              <a:tabLst>
                <a:tab pos="1377950" algn="l"/>
              </a:tabLst>
            </a:pPr>
            <a:r>
              <a:rPr lang="en-US" altLang="en-US" b="1" i="1" dirty="0">
                <a:solidFill>
                  <a:schemeClr val="bg1"/>
                </a:solidFill>
                <a:latin typeface="Montserrat" panose="00000500000000000000" pitchFamily="2" charset="0"/>
              </a:rPr>
              <a:t>Everything is top priority, so nothing is</a:t>
            </a:r>
          </a:p>
          <a:p>
            <a:pPr>
              <a:tabLst>
                <a:tab pos="1377950" algn="l"/>
              </a:tabLst>
            </a:pPr>
            <a: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  <a:t>Prioritization is most effective when forcing distinctions, such as by </a:t>
            </a:r>
            <a:r>
              <a:rPr lang="en-US" alt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ranking</a:t>
            </a:r>
            <a: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  <a:t> among all choices </a:t>
            </a:r>
          </a:p>
          <a:p>
            <a:pPr lvl="1">
              <a:tabLst>
                <a:tab pos="1377950" algn="l"/>
              </a:tabLst>
            </a:pPr>
            <a:r>
              <a:rPr lang="en-US" altLang="en-US" i="1" dirty="0">
                <a:solidFill>
                  <a:schemeClr val="bg1"/>
                </a:solidFill>
                <a:latin typeface="Montserrat" panose="00000500000000000000" pitchFamily="2" charset="0"/>
              </a:rPr>
              <a:t>but must be limited number of choices (5-9)</a:t>
            </a:r>
          </a:p>
          <a:p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rmAutofit/>
          </a:bodyPr>
          <a:lstStyle/>
          <a:p>
            <a:r>
              <a:rPr lang="en-US" sz="4000" dirty="0"/>
              <a:t>Prioritization:  Rating vs. Ranking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rmAutofit/>
          </a:bodyPr>
          <a:lstStyle/>
          <a:p>
            <a:r>
              <a:rPr lang="en-US" dirty="0"/>
              <a:t>Project Management Risks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5F4EAC8-82ED-F9E6-8A67-D0DEB751FD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099899"/>
              </p:ext>
            </p:extLst>
          </p:nvPr>
        </p:nvGraphicFramePr>
        <p:xfrm>
          <a:off x="1364967" y="1792362"/>
          <a:ext cx="3719513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180784" imgH="3419192" progId="MS_ClipArt_Gallery.5">
                  <p:embed/>
                </p:oleObj>
              </mc:Choice>
              <mc:Fallback>
                <p:oleObj name="Clip" r:id="rId2" imgW="3180784" imgH="3419192" progId="MS_ClipArt_Gallery.5">
                  <p:embed/>
                  <p:pic>
                    <p:nvPicPr>
                      <p:cNvPr id="28675" name="Object 3">
                        <a:extLst>
                          <a:ext uri="{FF2B5EF4-FFF2-40B4-BE49-F238E27FC236}">
                            <a16:creationId xmlns:a16="http://schemas.microsoft.com/office/drawing/2014/main" id="{DC2C1C8F-19FB-111C-E345-386B637D52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967" y="1792362"/>
                        <a:ext cx="3719513" cy="399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800EB770-9DF9-FE46-C944-91B51990C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67" y="1265589"/>
            <a:ext cx="6334546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The focus of most books, articles, and checklists on risk: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	lack of time, budget, resources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	The type of risk direction 	you’re likely to receive from 	above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</a:rPr>
              <a:t>		</a:t>
            </a:r>
            <a:r>
              <a:rPr lang="en-US" altLang="en-US" b="1" i="1" dirty="0">
                <a:solidFill>
                  <a:srgbClr val="FFFF00"/>
                </a:solidFill>
              </a:rPr>
              <a:t>Indicates how much 			but not </a:t>
            </a:r>
            <a:r>
              <a:rPr lang="en-US" altLang="en-US" b="1" dirty="0">
                <a:solidFill>
                  <a:srgbClr val="FFFF00"/>
                </a:solidFill>
              </a:rPr>
              <a:t>which</a:t>
            </a:r>
            <a:r>
              <a:rPr lang="en-US" altLang="en-US" b="1" i="1" dirty="0">
                <a:solidFill>
                  <a:srgbClr val="FFFF00"/>
                </a:solidFill>
              </a:rPr>
              <a:t> testing</a:t>
            </a:r>
          </a:p>
        </p:txBody>
      </p:sp>
    </p:spTree>
    <p:extLst>
      <p:ext uri="{BB962C8B-B14F-4D97-AF65-F5344CB8AC3E}">
        <p14:creationId xmlns:p14="http://schemas.microsoft.com/office/powerpoint/2010/main" val="8714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rmAutofit/>
          </a:bodyPr>
          <a:lstStyle/>
          <a:p>
            <a:r>
              <a:rPr lang="en-US" b="1" dirty="0"/>
              <a:t>Effects vs. Causes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496928-7184-D52B-A2D9-78A791748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642" y="1219200"/>
            <a:ext cx="7848600" cy="40386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CF40C1-01F0-AF7C-AA85-7AFD98BC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042" y="1192213"/>
            <a:ext cx="7696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tabLst>
                <a:tab pos="1541463" algn="l"/>
              </a:tabLs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1541463" algn="l"/>
              </a:tabLs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tabLst>
                <a:tab pos="1541463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tabLst>
                <a:tab pos="1541463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1541463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1541463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1541463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1541463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1541463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tabLst>
                <a:tab pos="1203325" algn="l"/>
                <a:tab pos="1600200" algn="l"/>
              </a:tabLst>
            </a:pPr>
            <a:r>
              <a:rPr lang="en-US" altLang="en-US" sz="2800" dirty="0">
                <a:solidFill>
                  <a:schemeClr val="accent2"/>
                </a:solidFill>
              </a:rPr>
              <a:t>Effect 	=	Exposure (Impact x Likelihood)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tabLst>
                <a:tab pos="1203325" algn="l"/>
                <a:tab pos="1600200" algn="l"/>
              </a:tabLst>
            </a:pPr>
            <a:r>
              <a:rPr lang="en-US" altLang="en-US" sz="2800" dirty="0">
                <a:solidFill>
                  <a:schemeClr val="accent2"/>
                </a:solidFill>
              </a:rPr>
              <a:t>		Why we care, the bad outcomes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tabLst>
                <a:tab pos="1203325" algn="l"/>
                <a:tab pos="1600200" algn="l"/>
              </a:tabLst>
            </a:pPr>
            <a:r>
              <a:rPr lang="en-US" altLang="en-US" sz="2800" dirty="0">
                <a:solidFill>
                  <a:schemeClr val="accent2"/>
                </a:solidFill>
              </a:rPr>
              <a:t>		</a:t>
            </a:r>
            <a:r>
              <a:rPr lang="en-US" altLang="en-US" sz="2800" b="1" dirty="0">
                <a:solidFill>
                  <a:schemeClr val="accent2"/>
                </a:solidFill>
              </a:rPr>
              <a:t>Business, Management, Product/Technical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tabLst>
                <a:tab pos="1203325" algn="l"/>
                <a:tab pos="1600200" algn="l"/>
              </a:tabLst>
            </a:pPr>
            <a:endParaRPr lang="en-US" altLang="en-US" sz="10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tabLst>
                <a:tab pos="1203325" algn="l"/>
                <a:tab pos="1600200" algn="l"/>
              </a:tabLst>
            </a:pPr>
            <a:r>
              <a:rPr lang="en-US" altLang="en-US" sz="2800" dirty="0">
                <a:solidFill>
                  <a:schemeClr val="accent2"/>
                </a:solidFill>
              </a:rPr>
              <a:t>Cause(s) =	What we can address to mitigate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tabLst>
                <a:tab pos="1203325" algn="l"/>
                <a:tab pos="1600200" algn="l"/>
              </a:tabLst>
            </a:pPr>
            <a:r>
              <a:rPr lang="en-US" altLang="en-US" sz="2800" dirty="0">
                <a:solidFill>
                  <a:schemeClr val="accent2"/>
                </a:solidFill>
              </a:rPr>
              <a:t>		(reduce/eliminate) the effects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tabLst>
                <a:tab pos="1203325" algn="l"/>
                <a:tab pos="1600200" algn="l"/>
              </a:tabLst>
            </a:pPr>
            <a:endParaRPr lang="en-US" altLang="en-US" sz="1000" dirty="0"/>
          </a:p>
          <a:p>
            <a:pPr>
              <a:spcBef>
                <a:spcPct val="0"/>
              </a:spcBef>
              <a:buClrTx/>
              <a:buSzTx/>
              <a:buFontTx/>
              <a:buNone/>
              <a:tabLst>
                <a:tab pos="1203325" algn="l"/>
                <a:tab pos="1600200" algn="l"/>
              </a:tabLst>
            </a:pPr>
            <a:r>
              <a:rPr lang="en-US" altLang="en-US" sz="2800" dirty="0">
                <a:solidFill>
                  <a:srgbClr val="009900"/>
                </a:solidFill>
              </a:rPr>
              <a:t>Testing is our main mitigation technique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tabLst>
                <a:tab pos="1203325" algn="l"/>
                <a:tab pos="1600200" algn="l"/>
              </a:tabLst>
            </a:pPr>
            <a:r>
              <a:rPr lang="en-US" altLang="en-US" sz="2800" dirty="0">
                <a:solidFill>
                  <a:srgbClr val="009900"/>
                </a:solidFill>
              </a:rPr>
              <a:t>	Relevant to more than we often realize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tabLst>
                <a:tab pos="1203325" algn="l"/>
                <a:tab pos="1600200" algn="l"/>
              </a:tabLst>
            </a:pPr>
            <a:r>
              <a:rPr lang="en-US" altLang="en-US" sz="2800" dirty="0">
                <a:solidFill>
                  <a:srgbClr val="009900"/>
                </a:solidFill>
              </a:rPr>
              <a:t>	But not relevant to everything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4A7AA-42D2-BF86-2DD0-2632B8C9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42" y="5227989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>
                <a:solidFill>
                  <a:srgbClr val="FFFF00"/>
                </a:solidFill>
              </a:rPr>
              <a:t>Focus on causes/triggers impedes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23817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5D4885-D360-2772-54B3-F23FA89CA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19" y="1883516"/>
            <a:ext cx="994575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What the conventional view of risk-based testing is and why it's wrong</a:t>
            </a:r>
          </a:p>
          <a:p>
            <a:r>
              <a:rPr lang="en-US" sz="3200" dirty="0"/>
              <a:t>How to take advantage of the fact that all testing is risk-based</a:t>
            </a:r>
          </a:p>
          <a:p>
            <a:r>
              <a:rPr lang="en-US" sz="3200" dirty="0"/>
              <a:t>Comparative value of various ways to assess risk for testing</a:t>
            </a:r>
          </a:p>
          <a:p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6A2D-21F5-F32C-FCC1-EC51466849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0F543-4F20-DA81-4D8A-D5B8391151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0AD946-47A6-2D11-66A6-FAE0C43ACF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402F-CCD3-2FC2-E928-72858BB549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57271"/>
            <a:ext cx="5006009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Natural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Environmental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Human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Organizational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Market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Physical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Security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Confidentiality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Technology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Politics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Legal</a:t>
            </a:r>
          </a:p>
          <a:p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rmAutofit/>
          </a:bodyPr>
          <a:lstStyle/>
          <a:p>
            <a:r>
              <a:rPr lang="en-US" sz="4000" dirty="0"/>
              <a:t>Risk Types and Classifications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1CF5341-E86B-7748-BEDE-C0EF1CC8E0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62600" y="1508247"/>
            <a:ext cx="5006009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Customer-related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Operational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Credit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Financial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Knowledge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Collaboration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Procedural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Resources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Integrity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Availability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External		</a:t>
            </a:r>
            <a:r>
              <a:rPr lang="en-US" altLang="en-US" sz="2800" b="1" i="1" dirty="0">
                <a:solidFill>
                  <a:schemeClr val="bg1"/>
                </a:solidFill>
                <a:latin typeface="Montserrat" panose="00000500000000000000" pitchFamily="2" charset="0"/>
              </a:rPr>
              <a:t>etc.</a:t>
            </a:r>
          </a:p>
          <a:p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88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9CADB8-E31F-38C0-A635-5DFACD17A43B}"/>
              </a:ext>
            </a:extLst>
          </p:cNvPr>
          <p:cNvSpPr/>
          <p:nvPr/>
        </p:nvSpPr>
        <p:spPr bwMode="auto">
          <a:xfrm>
            <a:off x="5423453" y="2470495"/>
            <a:ext cx="4644886" cy="37823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514FF3B5-83CD-3C71-C94D-355BECF0F9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873381"/>
              </p:ext>
            </p:extLst>
          </p:nvPr>
        </p:nvGraphicFramePr>
        <p:xfrm>
          <a:off x="991917" y="2251421"/>
          <a:ext cx="4022725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022725" imgH="3162300" progId="MS_ClipArt_Gallery.5">
                  <p:embed/>
                </p:oleObj>
              </mc:Choice>
              <mc:Fallback>
                <p:oleObj name="Clip" r:id="rId2" imgW="4022725" imgH="3162300" progId="MS_ClipArt_Gallery.5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9F9A54FA-BDA4-AA63-9F99-B3EB4A4032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17" y="2251421"/>
                        <a:ext cx="4022725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rmAutofit fontScale="92500"/>
          </a:bodyPr>
          <a:lstStyle/>
          <a:p>
            <a:r>
              <a:rPr lang="en-US" dirty="0"/>
              <a:t>Any Issues with Typical Testing Approach?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4B05C-295D-D24E-1012-A11205911D4C}"/>
              </a:ext>
            </a:extLst>
          </p:cNvPr>
          <p:cNvSpPr txBox="1"/>
          <p:nvPr/>
        </p:nvSpPr>
        <p:spPr>
          <a:xfrm>
            <a:off x="5491714" y="1285349"/>
            <a:ext cx="4828411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Say you create 100 test cases and have time to run 10 of them.  </a:t>
            </a:r>
          </a:p>
          <a:p>
            <a:pPr>
              <a:lnSpc>
                <a:spcPct val="90000"/>
              </a:lnSpc>
            </a:pPr>
            <a:r>
              <a:rPr lang="en-US" altLang="en-US" sz="2800" i="1" dirty="0">
                <a:solidFill>
                  <a:srgbClr val="FF0000"/>
                </a:solidFill>
                <a:latin typeface="Montserrat" panose="00000500000000000000" pitchFamily="2" charset="0"/>
              </a:rPr>
              <a:t>What’s the value of the time spent on the other 90 that you don’t run?</a:t>
            </a:r>
          </a:p>
          <a:p>
            <a:pPr>
              <a:lnSpc>
                <a:spcPct val="90000"/>
              </a:lnSpc>
            </a:pPr>
            <a:endParaRPr lang="en-US" altLang="en-US" sz="800" i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i="1" dirty="0">
                <a:solidFill>
                  <a:srgbClr val="FF0000"/>
                </a:solidFill>
                <a:latin typeface="Montserrat" panose="00000500000000000000" pitchFamily="2" charset="0"/>
              </a:rPr>
              <a:t>Where did you prioritize the other test cases you didn’t think of?</a:t>
            </a:r>
          </a:p>
          <a:p>
            <a:pPr>
              <a:lnSpc>
                <a:spcPct val="90000"/>
              </a:lnSpc>
            </a:pPr>
            <a:endParaRPr lang="en-US" altLang="en-US" sz="800" b="1" i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i="1" dirty="0">
                <a:solidFill>
                  <a:srgbClr val="FF0000"/>
                </a:solidFill>
                <a:latin typeface="Montserrat" panose="00000500000000000000" pitchFamily="2" charset="0"/>
              </a:rPr>
              <a:t>Were these 100 test cases even testing the most important things?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CF018F-E7C8-E02D-46B6-81BD873DF65B}"/>
              </a:ext>
            </a:extLst>
          </p:cNvPr>
          <p:cNvGrpSpPr/>
          <p:nvPr/>
        </p:nvGrpSpPr>
        <p:grpSpPr>
          <a:xfrm>
            <a:off x="1232447" y="1285349"/>
            <a:ext cx="4259267" cy="966071"/>
            <a:chOff x="1232447" y="1285349"/>
            <a:chExt cx="4259267" cy="966071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5E1AB46-40A7-16D9-124F-C6185302BE22}"/>
                </a:ext>
              </a:extLst>
            </p:cNvPr>
            <p:cNvSpPr/>
            <p:nvPr/>
          </p:nvSpPr>
          <p:spPr>
            <a:xfrm>
              <a:off x="1232447" y="1285349"/>
              <a:ext cx="4259267" cy="966071"/>
            </a:xfrm>
            <a:prstGeom prst="rightArrow">
              <a:avLst/>
            </a:prstGeom>
            <a:solidFill>
              <a:srgbClr val="ED701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EE36EA-7B72-B32F-5FCF-75CC7FB6AD2F}"/>
                </a:ext>
              </a:extLst>
            </p:cNvPr>
            <p:cNvSpPr txBox="1"/>
            <p:nvPr/>
          </p:nvSpPr>
          <p:spPr>
            <a:xfrm>
              <a:off x="1232447" y="1500812"/>
              <a:ext cx="40991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bg1"/>
                  </a:solidFill>
                  <a:latin typeface="Montserrat" pitchFamily="2" charset="77"/>
                </a:rPr>
                <a:t>Small risks, prioritize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4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427333"/>
            <a:ext cx="10881061" cy="647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Instead, Consider Proactive Testing™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A00BEBF-E206-511E-152E-8568FEB7F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44634"/>
              </p:ext>
            </p:extLst>
          </p:nvPr>
        </p:nvGraphicFramePr>
        <p:xfrm>
          <a:off x="1074737" y="1066800"/>
          <a:ext cx="896378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1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D95C55-678A-4342-9919-995BB7023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8BD95C55-678A-4342-9919-995BB7023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8BD95C55-678A-4342-9919-995BB7023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graphicEl>
                                              <a:dgm id="{8BD95C55-678A-4342-9919-995BB7023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D95C55-678A-4342-9919-995BB7023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5CD8F1-0707-A14D-B66D-7A2176A14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BA5CD8F1-0707-A14D-B66D-7A2176A14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BA5CD8F1-0707-A14D-B66D-7A2176A14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graphicEl>
                                              <a:dgm id="{BA5CD8F1-0707-A14D-B66D-7A2176A14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5CD8F1-0707-A14D-B66D-7A2176A14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6F426A-38E6-8048-BFA8-630D29D5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B16F426A-38E6-8048-BFA8-630D29D54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B16F426A-38E6-8048-BFA8-630D29D5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graphicEl>
                                              <a:dgm id="{B16F426A-38E6-8048-BFA8-630D29D5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6F426A-38E6-8048-BFA8-630D29D5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2891C1-079E-DE4F-9465-EB8089758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882891C1-079E-DE4F-9465-EB8089758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882891C1-079E-DE4F-9465-EB8089758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graphicEl>
                                              <a:dgm id="{882891C1-079E-DE4F-9465-EB8089758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2891C1-079E-DE4F-9465-EB8089758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72A620-2F35-B749-BB97-092C45A8C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A272A620-2F35-B749-BB97-092C45A8C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A272A620-2F35-B749-BB97-092C45A8C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graphicEl>
                                              <a:dgm id="{A272A620-2F35-B749-BB97-092C45A8C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72A620-2F35-B749-BB97-092C45A8C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AC5C7B-4A2F-B146-ACAE-76C5EA244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9EAC5C7B-4A2F-B146-ACAE-76C5EA244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9EAC5C7B-4A2F-B146-ACAE-76C5EA244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graphicEl>
                                              <a:dgm id="{9EAC5C7B-4A2F-B146-ACAE-76C5EA244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AC5C7B-4A2F-B146-ACAE-76C5EA244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387577"/>
            <a:ext cx="10881061" cy="647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Letting Testing Drive Development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350F7F3-6169-95FA-5E10-8028EF62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421" y="1069975"/>
            <a:ext cx="3124200" cy="1676400"/>
          </a:xfrm>
          <a:prstGeom prst="rect">
            <a:avLst/>
          </a:prstGeom>
          <a:solidFill>
            <a:srgbClr val="FEE9E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E9E53F1-F3CD-5363-34D7-D17965EB0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221" y="3200400"/>
            <a:ext cx="990600" cy="685800"/>
          </a:xfrm>
          <a:prstGeom prst="parallelogram">
            <a:avLst>
              <a:gd name="adj" fmla="val 36111"/>
            </a:avLst>
          </a:prstGeom>
          <a:solidFill>
            <a:srgbClr val="FCFEB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 Code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43CDFC3-1525-E68E-219C-9D73C226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421" y="990600"/>
            <a:ext cx="3117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>
                <a:solidFill>
                  <a:schemeClr val="accent2"/>
                </a:solidFill>
              </a:rPr>
              <a:t>Risk priority:</a:t>
            </a:r>
            <a:endParaRPr lang="en-US" altLang="en-US" sz="28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Integration B-C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Message capacity of 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Integration A-B-C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CDC5C297-F93E-9C4F-BB58-83E26422F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021" y="3429000"/>
            <a:ext cx="1371600" cy="9906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Unit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Test B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69A6F205-7D9B-DA12-AC2E-AEB941613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021" y="4648200"/>
            <a:ext cx="1371600" cy="9906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Unit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Test C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C6897127-0AE8-DF9B-6662-D88ABA5D3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21" y="5181600"/>
            <a:ext cx="990600" cy="685800"/>
          </a:xfrm>
          <a:prstGeom prst="parallelogram">
            <a:avLst>
              <a:gd name="adj" fmla="val 36111"/>
            </a:avLst>
          </a:prstGeom>
          <a:solidFill>
            <a:srgbClr val="FCFEB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 Code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8E6DE862-664D-8576-32BB-EED67C38D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021" y="4038600"/>
            <a:ext cx="1676400" cy="11430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Integ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Test B-C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E2AC3724-B705-DC8B-7117-0533D58B8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221" y="4876800"/>
            <a:ext cx="1371600" cy="9906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Unit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Test A</a:t>
            </a: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DADA322B-0B9D-ACB8-8A85-A1C50AC6D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621" y="3048000"/>
            <a:ext cx="1295400" cy="685800"/>
          </a:xfrm>
          <a:prstGeom prst="parallelogram">
            <a:avLst>
              <a:gd name="adj" fmla="val 47222"/>
            </a:avLst>
          </a:prstGeom>
          <a:solidFill>
            <a:srgbClr val="FCFEB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   Code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A-msg</a:t>
            </a: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41933E44-C541-70A4-4E12-720B2C802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021" y="3048000"/>
            <a:ext cx="1752600" cy="14478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Spec.Test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Msg. Cap.</a:t>
            </a: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3502ECCA-61C8-493B-7286-AD7566BCC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221" y="4038600"/>
            <a:ext cx="1828800" cy="13716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Integ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Test A-B-C</a:t>
            </a: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0C491041-E7AE-A8F1-0518-E018CD11D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821" y="5181600"/>
            <a:ext cx="1295400" cy="685800"/>
          </a:xfrm>
          <a:prstGeom prst="parallelogram">
            <a:avLst>
              <a:gd name="adj" fmla="val 47222"/>
            </a:avLst>
          </a:prstGeom>
          <a:solidFill>
            <a:srgbClr val="FCFEB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   Code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A-rest</a:t>
            </a:r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E25A28F6-36BC-6EE9-CFD1-087D1161A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3021" y="5410200"/>
            <a:ext cx="685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182134CC-5682-41B1-BAC2-5D5960C0C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421" y="365760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AF2FD40E-30E1-5775-E991-3CD37FF28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3221" y="4038600"/>
            <a:ext cx="30480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D57FA2A4-25F2-2F65-CC39-5388166D4A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7021" y="4800600"/>
            <a:ext cx="22860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D9E30C3F-157A-82CC-BAC4-6C123EAAA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2621" y="3352800"/>
            <a:ext cx="38100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47AE9C2D-8EE0-A923-8269-EEDDAFB0A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1621" y="5638800"/>
            <a:ext cx="914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F1277ACF-3D6F-B9C6-50A9-C56A14AD0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6621" y="4114800"/>
            <a:ext cx="30480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F92F5EB0-F373-23AC-43EE-38302BB6E9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4221" y="4953000"/>
            <a:ext cx="30480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E7A63CF1-36D9-3E7E-5052-2BAEF9B6F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3421" y="4648200"/>
            <a:ext cx="2667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EB0818E0-B173-FE03-5424-7E439A82C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821" y="914400"/>
            <a:ext cx="42830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Modules A,B,C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Typical Sequence: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Test Module A, then Module B,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then Module C, then Integration of Modules A, B, and C</a:t>
            </a:r>
          </a:p>
        </p:txBody>
      </p:sp>
    </p:spTree>
    <p:extLst>
      <p:ext uri="{BB962C8B-B14F-4D97-AF65-F5344CB8AC3E}">
        <p14:creationId xmlns:p14="http://schemas.microsoft.com/office/powerpoint/2010/main" val="3334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5D4885-D360-2772-54B3-F23FA89CA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19" y="1883516"/>
            <a:ext cx="994575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What the conventional view of risk-based testing is and why it's wrong</a:t>
            </a:r>
          </a:p>
          <a:p>
            <a:r>
              <a:rPr lang="en-US" sz="3200" dirty="0"/>
              <a:t>How to take advantage of the fact that all testing is risk-based</a:t>
            </a:r>
          </a:p>
          <a:p>
            <a:r>
              <a:rPr lang="en-US" sz="3200" dirty="0"/>
              <a:t>Comparative value of various ways to assess risk for testing</a:t>
            </a:r>
          </a:p>
          <a:p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6A2D-21F5-F32C-FCC1-EC51466849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0F543-4F20-DA81-4D8A-D5B8391151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0AD946-47A6-2D11-66A6-FAE0C43ACF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308063"/>
            <a:ext cx="10881061" cy="647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600" dirty="0">
                <a:latin typeface="Montserrat" panose="00000500000000000000" pitchFamily="2" charset="0"/>
              </a:rPr>
              <a:t>Go Pro Management, Inc. Seminars--Relation to Life Cycle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F8183CA5-DF0A-1935-CE9C-ABE62440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036" y="2725532"/>
            <a:ext cx="2417763" cy="558800"/>
          </a:xfrm>
          <a:prstGeom prst="roundRect">
            <a:avLst>
              <a:gd name="adj" fmla="val 12495"/>
            </a:avLst>
          </a:prstGeom>
          <a:solidFill>
            <a:srgbClr val="DBFFB8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Book Antiqua" panose="02040602050305030304" pitchFamily="18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8FD76D62-2AF9-08D0-D366-9598DB4CE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786" y="3382757"/>
            <a:ext cx="2151063" cy="568325"/>
          </a:xfrm>
          <a:prstGeom prst="roundRect">
            <a:avLst>
              <a:gd name="adj" fmla="val 124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30099966-EB88-51C4-8BFC-76DB92E1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486" y="795132"/>
            <a:ext cx="8216900" cy="5175250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6E3D6E78-F30D-ADF4-2012-1F0252295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486" y="1099932"/>
            <a:ext cx="7454900" cy="4302125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8442AA11-1FD2-5030-2F9E-E0C2A2DC2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486" y="1480932"/>
            <a:ext cx="7473950" cy="3721100"/>
          </a:xfrm>
          <a:prstGeom prst="roundRect">
            <a:avLst>
              <a:gd name="adj" fmla="val 12495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4B6E3FE8-57A4-B345-BE19-6CD3B8BC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886" y="1938132"/>
            <a:ext cx="7315200" cy="3657600"/>
          </a:xfrm>
          <a:prstGeom prst="roundRect">
            <a:avLst>
              <a:gd name="adj" fmla="val 12495"/>
            </a:avLst>
          </a:prstGeom>
          <a:solidFill>
            <a:srgbClr val="F6BF6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5D84A8C-647A-9795-5AC1-7A3B2E08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686" y="718932"/>
            <a:ext cx="742010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/>
              <a:t>Systems QA   Software Quality Effectiveness Maturity Model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0990D8D-6AAA-0011-207A-A4EACB658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886" y="1404732"/>
            <a:ext cx="717305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/>
              <a:t>System Measurement       ROI    Test Process Management</a:t>
            </a: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E42F53FF-145C-6DA4-97F6-09A35C848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486" y="1861932"/>
            <a:ext cx="3721100" cy="37338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3A16B994-EB72-234A-8E3A-9A811672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336" y="1963532"/>
            <a:ext cx="901700" cy="508000"/>
          </a:xfrm>
          <a:prstGeom prst="rect">
            <a:avLst/>
          </a:prstGeom>
          <a:solidFill>
            <a:srgbClr val="EAEAE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C8A08CB2-23E5-4061-723E-730654D6A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886" y="1938132"/>
            <a:ext cx="97943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Feasibility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Analysis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F1F8D03B-9A3A-EA34-03C8-FCB46FAF5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286" y="2242932"/>
            <a:ext cx="901700" cy="517525"/>
          </a:xfrm>
          <a:prstGeom prst="rect">
            <a:avLst/>
          </a:prstGeom>
          <a:solidFill>
            <a:srgbClr val="EAEAE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0CE5AAA9-7360-2AA6-02B1-EC4872E2C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486" y="2547732"/>
            <a:ext cx="901700" cy="533400"/>
          </a:xfrm>
          <a:prstGeom prst="rect">
            <a:avLst/>
          </a:prstGeom>
          <a:solidFill>
            <a:srgbClr val="EAEAE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B4035697-D084-09B2-86C9-4415FEE62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286" y="2242932"/>
            <a:ext cx="83196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Analysis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0CC2B01A-5F0A-CA0A-DD81-B6C70B4A7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686" y="2547732"/>
            <a:ext cx="73097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System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Design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D3404496-9BAE-C99A-7FE2-06181666B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036" y="2611232"/>
            <a:ext cx="901700" cy="546100"/>
          </a:xfrm>
          <a:prstGeom prst="rect">
            <a:avLst/>
          </a:prstGeom>
          <a:solidFill>
            <a:srgbClr val="EAEAE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1FBC2F0E-14A2-3BF0-4713-601315E1D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5886" y="3004932"/>
            <a:ext cx="1125538" cy="536575"/>
          </a:xfrm>
          <a:prstGeom prst="rect">
            <a:avLst/>
          </a:prstGeom>
          <a:solidFill>
            <a:srgbClr val="EAEAE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F5A10325-724A-2236-593F-C35F0363B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086" y="2849357"/>
            <a:ext cx="977900" cy="536575"/>
          </a:xfrm>
          <a:prstGeom prst="rect">
            <a:avLst/>
          </a:prstGeom>
          <a:solidFill>
            <a:srgbClr val="EAEAEA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68F7844E-3D05-741A-5591-2E8876403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924" y="2590595"/>
            <a:ext cx="86081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Develop-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ment</a:t>
            </a: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07C0F6A0-2E01-17FA-1948-187FED7DB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686" y="2852532"/>
            <a:ext cx="107882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Implement-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ation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C967F6C6-B318-D4BB-23FF-299DEBD4E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5886" y="3004932"/>
            <a:ext cx="117981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Operations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Maintenance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A004B48A-EFD5-5624-2FF0-7A7A1C754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086" y="3462132"/>
            <a:ext cx="33353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chemeClr val="accent1"/>
                </a:solidFill>
              </a:rPr>
              <a:t>Proactive Testing: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chemeClr val="accent1"/>
                </a:solidFill>
              </a:rPr>
              <a:t>Risk-Based Test Planning,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chemeClr val="accent1"/>
                </a:solidFill>
              </a:rPr>
              <a:t>Design, and Management</a:t>
            </a: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997A4939-5BAC-9935-C4A8-41CA75EC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486" y="3919332"/>
            <a:ext cx="375705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/>
              <a:t>Testing Early in the Life Cycle</a:t>
            </a:r>
          </a:p>
        </p:txBody>
      </p:sp>
      <p:sp>
        <p:nvSpPr>
          <p:cNvPr id="30" name="AutoShape 26">
            <a:extLst>
              <a:ext uri="{FF2B5EF4-FFF2-40B4-BE49-F238E27FC236}">
                <a16:creationId xmlns:a16="http://schemas.microsoft.com/office/drawing/2014/main" id="{500D61B1-B00E-0D3A-A5C2-13B426CB8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486" y="4681332"/>
            <a:ext cx="5410200" cy="615950"/>
          </a:xfrm>
          <a:prstGeom prst="roundRect">
            <a:avLst>
              <a:gd name="adj" fmla="val 12495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1" name="AutoShape 27">
            <a:extLst>
              <a:ext uri="{FF2B5EF4-FFF2-40B4-BE49-F238E27FC236}">
                <a16:creationId xmlns:a16="http://schemas.microsoft.com/office/drawing/2014/main" id="{E2E0F236-6AF3-B1B4-7CBA-4A79BFDEA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686" y="2852532"/>
            <a:ext cx="2438400" cy="533400"/>
          </a:xfrm>
          <a:prstGeom prst="roundRect">
            <a:avLst>
              <a:gd name="adj" fmla="val 16667"/>
            </a:avLst>
          </a:prstGeom>
          <a:solidFill>
            <a:srgbClr val="DBFFB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" name="AutoShape 28">
            <a:extLst>
              <a:ext uri="{FF2B5EF4-FFF2-40B4-BE49-F238E27FC236}">
                <a16:creationId xmlns:a16="http://schemas.microsoft.com/office/drawing/2014/main" id="{87547F32-FC76-2386-7BEC-4DBD8B86C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686" y="3766932"/>
            <a:ext cx="3054350" cy="244475"/>
          </a:xfrm>
          <a:prstGeom prst="roundRect">
            <a:avLst>
              <a:gd name="adj" fmla="val 12495"/>
            </a:avLst>
          </a:prstGeom>
          <a:solidFill>
            <a:srgbClr val="FCD1C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AAC079F1-B99B-0505-A721-BA13A3889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486" y="3690732"/>
            <a:ext cx="30845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/>
              <a:t>Re-Engineering: Opportunities for IS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FE021DF1-20D6-0987-8F21-9774351B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686" y="2776332"/>
            <a:ext cx="2265045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/>
              <a:t>Defining and Managing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/>
              <a:t>User Requirements</a:t>
            </a: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11E92763-229E-24B0-B209-8DED61BB9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286" y="1023732"/>
            <a:ext cx="689772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/>
              <a:t>Credibly Managing Projects and Processes with Metrics</a:t>
            </a:r>
          </a:p>
        </p:txBody>
      </p:sp>
      <p:sp>
        <p:nvSpPr>
          <p:cNvPr id="36" name="AutoShape 32">
            <a:extLst>
              <a:ext uri="{FF2B5EF4-FFF2-40B4-BE49-F238E27FC236}">
                <a16:creationId xmlns:a16="http://schemas.microsoft.com/office/drawing/2014/main" id="{F9FB8203-D434-32FA-B412-6E15087E0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686" y="4376532"/>
            <a:ext cx="2895600" cy="228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/>
              <a:t>21 Ways to Test Requirements</a:t>
            </a: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5531FEDB-6512-993D-96E5-EF73B49B8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886" y="5519532"/>
            <a:ext cx="2687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/>
              <a:t>Making You a Leader</a:t>
            </a:r>
          </a:p>
        </p:txBody>
      </p:sp>
      <p:sp>
        <p:nvSpPr>
          <p:cNvPr id="38" name="AutoShape 34">
            <a:extLst>
              <a:ext uri="{FF2B5EF4-FFF2-40B4-BE49-F238E27FC236}">
                <a16:creationId xmlns:a16="http://schemas.microsoft.com/office/drawing/2014/main" id="{7BC33D1E-206C-CC5E-D629-429B510A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486" y="5290932"/>
            <a:ext cx="5029200" cy="304800"/>
          </a:xfrm>
          <a:prstGeom prst="roundRect">
            <a:avLst>
              <a:gd name="adj" fmla="val 12495"/>
            </a:avLst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" name="AutoShape 35">
            <a:extLst>
              <a:ext uri="{FF2B5EF4-FFF2-40B4-BE49-F238E27FC236}">
                <a16:creationId xmlns:a16="http://schemas.microsoft.com/office/drawing/2014/main" id="{FA672381-7E92-23B0-7258-EFE6BAAC0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486" y="4986132"/>
            <a:ext cx="5410200" cy="304800"/>
          </a:xfrm>
          <a:prstGeom prst="roundRect">
            <a:avLst>
              <a:gd name="adj" fmla="val 12495"/>
            </a:avLst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7780D901-34A2-1ED0-A71D-14A57DA5C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486" y="4681332"/>
            <a:ext cx="45894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/>
              <a:t>Managing Software Acquisition and Outsourcing: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/>
              <a:t>	&gt; Purchasing Software and Services</a:t>
            </a:r>
            <a:endParaRPr lang="en-US" altLang="en-US" sz="1800" i="1"/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1EB55915-F26A-F52D-7C7E-3DC67238A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686" y="5214732"/>
            <a:ext cx="4572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/>
              <a:t>&gt; Controlling an Existing Vendor’s Performance</a:t>
            </a:r>
          </a:p>
        </p:txBody>
      </p:sp>
      <p:sp>
        <p:nvSpPr>
          <p:cNvPr id="42" name="AutoShape 38">
            <a:extLst>
              <a:ext uri="{FF2B5EF4-FFF2-40B4-BE49-F238E27FC236}">
                <a16:creationId xmlns:a16="http://schemas.microsoft.com/office/drawing/2014/main" id="{9094C25F-B20C-38B4-DAB4-C006371C0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486" y="1861932"/>
            <a:ext cx="3962400" cy="304800"/>
          </a:xfrm>
          <a:prstGeom prst="roundRect">
            <a:avLst>
              <a:gd name="adj" fmla="val 16667"/>
            </a:avLst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id="{FA7AB650-FD84-A59F-23FA-4B8EDB04B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286" y="1858757"/>
            <a:ext cx="400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chemeClr val="accent1"/>
                </a:solidFill>
                <a:latin typeface="Arial" panose="020B0604020202020204" pitchFamily="34" charset="0"/>
              </a:rPr>
              <a:t>Proactive User Acceptance Testing</a:t>
            </a:r>
          </a:p>
        </p:txBody>
      </p:sp>
      <p:sp>
        <p:nvSpPr>
          <p:cNvPr id="44" name="AutoShape 40">
            <a:extLst>
              <a:ext uri="{FF2B5EF4-FFF2-40B4-BE49-F238E27FC236}">
                <a16:creationId xmlns:a16="http://schemas.microsoft.com/office/drawing/2014/main" id="{EDEA35A6-8EB4-435B-C4AE-E6777E270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086" y="2166732"/>
            <a:ext cx="2438400" cy="304800"/>
          </a:xfrm>
          <a:prstGeom prst="roundRect">
            <a:avLst>
              <a:gd name="adj" fmla="val 16667"/>
            </a:avLst>
          </a:prstGeom>
          <a:solidFill>
            <a:srgbClr val="FCD1C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45" name="Text Box 41">
            <a:extLst>
              <a:ext uri="{FF2B5EF4-FFF2-40B4-BE49-F238E27FC236}">
                <a16:creationId xmlns:a16="http://schemas.microsoft.com/office/drawing/2014/main" id="{A950C20F-7718-821B-C01E-49582469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211" y="2100057"/>
            <a:ext cx="2462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/>
              <a:t>Reusable Test Designs</a:t>
            </a:r>
          </a:p>
        </p:txBody>
      </p:sp>
      <p:sp>
        <p:nvSpPr>
          <p:cNvPr id="46" name="AutoShape 42">
            <a:extLst>
              <a:ext uri="{FF2B5EF4-FFF2-40B4-BE49-F238E27FC236}">
                <a16:creationId xmlns:a16="http://schemas.microsoft.com/office/drawing/2014/main" id="{5B130791-89D2-64CD-1C96-A87EE16D7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686" y="3233532"/>
            <a:ext cx="1752600" cy="228600"/>
          </a:xfrm>
          <a:prstGeom prst="roundRect">
            <a:avLst>
              <a:gd name="adj" fmla="val 16667"/>
            </a:avLst>
          </a:prstGeom>
          <a:solidFill>
            <a:srgbClr val="FCD1C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47" name="Text Box 43">
            <a:extLst>
              <a:ext uri="{FF2B5EF4-FFF2-40B4-BE49-F238E27FC236}">
                <a16:creationId xmlns:a16="http://schemas.microsoft.com/office/drawing/2014/main" id="{A42F5E05-0CBC-F0F9-97FC-822FC76BF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886" y="3157332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/>
              <a:t>Test Estimation</a:t>
            </a:r>
          </a:p>
        </p:txBody>
      </p:sp>
      <p:sp>
        <p:nvSpPr>
          <p:cNvPr id="48" name="AutoShape 44">
            <a:extLst>
              <a:ext uri="{FF2B5EF4-FFF2-40B4-BE49-F238E27FC236}">
                <a16:creationId xmlns:a16="http://schemas.microsoft.com/office/drawing/2014/main" id="{C2CB3F14-37D1-F311-4996-4C3EF66C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086" y="3462132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49" name="Text Box 45">
            <a:extLst>
              <a:ext uri="{FF2B5EF4-FFF2-40B4-BE49-F238E27FC236}">
                <a16:creationId xmlns:a16="http://schemas.microsoft.com/office/drawing/2014/main" id="{2CF0133C-6841-7E9C-FBD2-AC0B2D1BF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886" y="3385932"/>
            <a:ext cx="957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chemeClr val="accent1"/>
                </a:solidFill>
              </a:rPr>
              <a:t>Risk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chemeClr val="accent1"/>
                </a:solidFill>
              </a:rPr>
              <a:t>Analysis</a:t>
            </a:r>
          </a:p>
        </p:txBody>
      </p:sp>
      <p:sp>
        <p:nvSpPr>
          <p:cNvPr id="50" name="AutoShape 46">
            <a:extLst>
              <a:ext uri="{FF2B5EF4-FFF2-40B4-BE49-F238E27FC236}">
                <a16:creationId xmlns:a16="http://schemas.microsoft.com/office/drawing/2014/main" id="{BCD37A0B-71C1-D622-E775-F17187EA2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686" y="3462132"/>
            <a:ext cx="3124200" cy="228600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C9B4323E-08D8-0D58-5024-CA9178713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486" y="3385932"/>
            <a:ext cx="33528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/>
              <a:t>Writing Testable SW Requirements</a:t>
            </a:r>
          </a:p>
        </p:txBody>
      </p:sp>
    </p:spTree>
    <p:extLst>
      <p:ext uri="{BB962C8B-B14F-4D97-AF65-F5344CB8AC3E}">
        <p14:creationId xmlns:p14="http://schemas.microsoft.com/office/powerpoint/2010/main" val="174436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198736"/>
            <a:ext cx="10881061" cy="64720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0" dirty="0"/>
              <a:t>Robin F. Goldsmith, JD robin@gopromanagement.com</a:t>
            </a:r>
            <a:endParaRPr lang="en-US" altLang="en-US" sz="4000" b="1" i="1" dirty="0"/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7C37506-5FA0-728B-04D0-A7184B03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29" y="626169"/>
            <a:ext cx="8686800" cy="53340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2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4146A69-1C44-13EA-5974-FFCCFAE34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629" y="549969"/>
            <a:ext cx="8991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President of Go Pro Management, Inc. consultancy since 1982, working directly with and training professionals in business engineering, requirements analysis, software acquisition, project management, quality and testing.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Partner with ProveIT.net in REAL ROI™ and ROI Value Modeling™.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Previously a developer, systems programmer/DBA/QA, and project leader with the City of Cleveland, leading financial institutions, and a “Big 4” consulting firm.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Degrees:  Kenyon College, A.B.; Pennsylvania State University, M.S. in Psychology; Suffolk University, J.D.; Boston University, LL.M. in Tax Law.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Published author and frequent speaker at leading professional conferences.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Formerly International Vice President of the Association for Systems Management and Executive Editor of the </a:t>
            </a:r>
            <a:r>
              <a:rPr lang="en-US" altLang="en-US" sz="1600" i="1" dirty="0"/>
              <a:t>Journal of Systems Management</a:t>
            </a:r>
            <a:r>
              <a:rPr lang="en-US" altLang="en-US" sz="1600" dirty="0"/>
              <a:t>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Founding Chairman of the New England Center for Organizational Effectiveness.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Member of the Boston SPIN and SEPG’95 Planning and Program Committees.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Attendee Networking Coordinator for STAR, Better Software, and Test Automation Conferences.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Chair of record-setting attendance BOSCON 2000 and 2001, ASQ Boston Section‘s Annual Quality Conferences.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Member IEEE Std. 829-2008 for Software Test Documentation Standard Revision Working Group.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Member IEEE P730-2014, 2024 standard for Software Quality Assurance Revision Working Group.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Member IEEE P41062-2024 Software Acquisition Standard Revision Working Group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International Institute of Business Analysis (IIBA) Business Analysis Body of Knowledge (BABOKv2) subject expert.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TechTarget SearchSoftwareQuality.com requirements and testing expert.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/>
              <a:t>Admitted to the Massachusetts Bar and licensed to practice law in Massachusetts.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>
                <a:solidFill>
                  <a:srgbClr val="009900"/>
                </a:solidFill>
              </a:rPr>
              <a:t>Author of book:  </a:t>
            </a:r>
            <a:r>
              <a:rPr lang="en-US" altLang="en-US" sz="1600" b="1" i="1" dirty="0">
                <a:solidFill>
                  <a:srgbClr val="009900"/>
                </a:solidFill>
              </a:rPr>
              <a:t>Discovering REAL Business Requirements for Software Project Success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altLang="en-US" sz="1600" dirty="0">
                <a:solidFill>
                  <a:srgbClr val="009900"/>
                </a:solidFill>
              </a:rPr>
              <a:t>Author of forthcoming book:  </a:t>
            </a:r>
            <a:r>
              <a:rPr lang="en-US" altLang="en-US" sz="1600" b="1" i="1" dirty="0">
                <a:solidFill>
                  <a:srgbClr val="009900"/>
                </a:solidFill>
              </a:rPr>
              <a:t>Cut Creep—Write Right Agile User Stories and Acceptance Tests</a:t>
            </a:r>
          </a:p>
        </p:txBody>
      </p:sp>
    </p:spTree>
    <p:extLst>
      <p:ext uri="{BB962C8B-B14F-4D97-AF65-F5344CB8AC3E}">
        <p14:creationId xmlns:p14="http://schemas.microsoft.com/office/powerpoint/2010/main" val="1383753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70EB878-D64F-C30A-877C-88B35A0AC4E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3602" b="36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267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402F-CCD3-2FC2-E928-72858BB549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87697"/>
            <a:ext cx="9776791" cy="435133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You are the Test Manager for a major system with a scheduled 6 months total project duration.  Your Test Group is to do the System Test in months 5 and 6.  You have the following concerns: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1.	Two months of testing by your small group seems way too little.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2.	You suspect the developers will be late getting the code to Test.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3.	Previous projects had quality problems when testing was squeezed.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</a:rPr>
              <a:t>Identify: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</a:rPr>
              <a:t>1.	The points you would raise to convince management to give you what you need.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</a:rPr>
              <a:t>2.	Management’s likely responses.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</a:rPr>
              <a:t>3	Why?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Exercise:  Dictated Project Constraints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402F-CCD3-2FC2-E928-72858BB549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67817"/>
            <a:ext cx="10515600" cy="435133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2"/>
                </a:solidFill>
              </a:rPr>
              <a:t>Inadequate amount of testing in past led to trouble.  Need more.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2"/>
                </a:solidFill>
              </a:rPr>
              <a:t>Two months testing is too little.   Need more test time.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2"/>
                </a:solidFill>
              </a:rPr>
              <a:t>Test group is too small to do needed testing.  Need more testers.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2"/>
                </a:solidFill>
              </a:rPr>
              <a:t>Many errors are in requirements and designs.  Involve testers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2"/>
                </a:solidFill>
              </a:rPr>
              <a:t>earlier to make sure requirements are testable and known.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2"/>
                </a:solidFill>
              </a:rPr>
              <a:t>Make Development deliver code in time to test it,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2"/>
                </a:solidFill>
              </a:rPr>
              <a:t>preferably in multiple smaller and mainly earlier releases.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2"/>
                </a:solidFill>
              </a:rPr>
              <a:t>Cut the functionality to what we can test in given time.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Management’s likely response:</a:t>
            </a:r>
            <a:endParaRPr lang="en-US" altLang="en-US" sz="2800" b="1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 dirty="0">
                <a:solidFill>
                  <a:schemeClr val="bg2"/>
                </a:solidFill>
              </a:rPr>
              <a:t>We’ll do risk-based testing, just test the highest risks, not the rest.</a:t>
            </a:r>
          </a:p>
          <a:p>
            <a:pPr marL="0" indent="0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Answers:  Dictated Project Constraints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DE378E-8F02-0448-D39A-D55352CAEB81}"/>
              </a:ext>
            </a:extLst>
          </p:cNvPr>
          <p:cNvCxnSpPr/>
          <p:nvPr/>
        </p:nvCxnSpPr>
        <p:spPr>
          <a:xfrm>
            <a:off x="8617226" y="1838739"/>
            <a:ext cx="1520687" cy="0"/>
          </a:xfrm>
          <a:prstGeom prst="line">
            <a:avLst/>
          </a:prstGeom>
          <a:ln w="38100">
            <a:solidFill>
              <a:srgbClr val="ED7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33304D-1B67-BCB9-109D-041A85926280}"/>
              </a:ext>
            </a:extLst>
          </p:cNvPr>
          <p:cNvCxnSpPr>
            <a:cxnSpLocks/>
          </p:cNvCxnSpPr>
          <p:nvPr/>
        </p:nvCxnSpPr>
        <p:spPr>
          <a:xfrm>
            <a:off x="5758070" y="2219739"/>
            <a:ext cx="2859156" cy="0"/>
          </a:xfrm>
          <a:prstGeom prst="line">
            <a:avLst/>
          </a:prstGeom>
          <a:ln w="38100">
            <a:solidFill>
              <a:srgbClr val="ED7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B96745-E5E4-0E5B-175F-268A25CFB3FB}"/>
              </a:ext>
            </a:extLst>
          </p:cNvPr>
          <p:cNvCxnSpPr>
            <a:cxnSpLocks/>
          </p:cNvCxnSpPr>
          <p:nvPr/>
        </p:nvCxnSpPr>
        <p:spPr>
          <a:xfrm>
            <a:off x="7497417" y="2587487"/>
            <a:ext cx="2640496" cy="0"/>
          </a:xfrm>
          <a:prstGeom prst="line">
            <a:avLst/>
          </a:prstGeom>
          <a:ln w="38100">
            <a:solidFill>
              <a:srgbClr val="ED7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D9CECF-0AFF-35DB-B2D4-49EFD2171C51}"/>
              </a:ext>
            </a:extLst>
          </p:cNvPr>
          <p:cNvCxnSpPr>
            <a:cxnSpLocks/>
          </p:cNvCxnSpPr>
          <p:nvPr/>
        </p:nvCxnSpPr>
        <p:spPr>
          <a:xfrm>
            <a:off x="7706139" y="2975113"/>
            <a:ext cx="2034209" cy="0"/>
          </a:xfrm>
          <a:prstGeom prst="line">
            <a:avLst/>
          </a:prstGeom>
          <a:ln w="38100">
            <a:solidFill>
              <a:srgbClr val="ED7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A8B0E3-89BD-34EB-9CE6-DDFDD0C70124}"/>
              </a:ext>
            </a:extLst>
          </p:cNvPr>
          <p:cNvCxnSpPr>
            <a:cxnSpLocks/>
          </p:cNvCxnSpPr>
          <p:nvPr/>
        </p:nvCxnSpPr>
        <p:spPr>
          <a:xfrm>
            <a:off x="937591" y="3332921"/>
            <a:ext cx="1010479" cy="0"/>
          </a:xfrm>
          <a:prstGeom prst="line">
            <a:avLst/>
          </a:prstGeom>
          <a:ln w="38100">
            <a:solidFill>
              <a:srgbClr val="ED7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D9BAE9-A027-50BD-3047-39FAC0A5C6B3}"/>
              </a:ext>
            </a:extLst>
          </p:cNvPr>
          <p:cNvCxnSpPr>
            <a:cxnSpLocks/>
          </p:cNvCxnSpPr>
          <p:nvPr/>
        </p:nvCxnSpPr>
        <p:spPr>
          <a:xfrm>
            <a:off x="937591" y="3760304"/>
            <a:ext cx="7053470" cy="0"/>
          </a:xfrm>
          <a:prstGeom prst="line">
            <a:avLst/>
          </a:prstGeom>
          <a:ln w="38100">
            <a:solidFill>
              <a:srgbClr val="ED7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3E02763-F330-C4CE-EAB2-FF190E06DF64}"/>
              </a:ext>
            </a:extLst>
          </p:cNvPr>
          <p:cNvSpPr/>
          <p:nvPr/>
        </p:nvSpPr>
        <p:spPr>
          <a:xfrm>
            <a:off x="838200" y="5256286"/>
            <a:ext cx="9766852" cy="4499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314A3F-88A2-C41B-497F-FB66705A8995}"/>
              </a:ext>
            </a:extLst>
          </p:cNvPr>
          <p:cNvCxnSpPr>
            <a:cxnSpLocks/>
          </p:cNvCxnSpPr>
          <p:nvPr/>
        </p:nvCxnSpPr>
        <p:spPr>
          <a:xfrm>
            <a:off x="937591" y="4555435"/>
            <a:ext cx="2908852" cy="0"/>
          </a:xfrm>
          <a:prstGeom prst="line">
            <a:avLst/>
          </a:prstGeom>
          <a:ln w="38100">
            <a:solidFill>
              <a:srgbClr val="ED7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9CEBEA6-E1F7-D6D4-EF0C-FDA8C6B6F616}"/>
              </a:ext>
            </a:extLst>
          </p:cNvPr>
          <p:cNvSpPr/>
          <p:nvPr/>
        </p:nvSpPr>
        <p:spPr>
          <a:xfrm>
            <a:off x="5721626" y="4666300"/>
            <a:ext cx="1080745" cy="4870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Montserrat" panose="00000500000000000000" pitchFamily="2" charset="0"/>
              </a:rPr>
              <a:t>NO!</a:t>
            </a:r>
            <a:endParaRPr lang="en-US" sz="36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FF0741-5CA7-F6EC-AD01-E650DB61B766}"/>
              </a:ext>
            </a:extLst>
          </p:cNvPr>
          <p:cNvSpPr txBox="1"/>
          <p:nvPr/>
        </p:nvSpPr>
        <p:spPr>
          <a:xfrm>
            <a:off x="6846610" y="4629833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>
                <a:solidFill>
                  <a:schemeClr val="bg1"/>
                </a:solidFill>
                <a:latin typeface="Montserrat" pitchFamily="2" charset="77"/>
              </a:rPr>
              <a:t>As a last resort:</a:t>
            </a:r>
          </a:p>
        </p:txBody>
      </p:sp>
    </p:spTree>
    <p:extLst>
      <p:ext uri="{BB962C8B-B14F-4D97-AF65-F5344CB8AC3E}">
        <p14:creationId xmlns:p14="http://schemas.microsoft.com/office/powerpoint/2010/main" val="368554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Autofit/>
          </a:bodyPr>
          <a:lstStyle/>
          <a:p>
            <a:r>
              <a:rPr lang="en-US" dirty="0"/>
              <a:t>Common Perceptions about </a:t>
            </a:r>
            <a:br>
              <a:rPr lang="en-US" dirty="0"/>
            </a:br>
            <a:r>
              <a:rPr lang="en-US" dirty="0"/>
              <a:t>Risk-Based Testing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0832405-4974-7A0C-385C-183384853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342545"/>
              </p:ext>
            </p:extLst>
          </p:nvPr>
        </p:nvGraphicFramePr>
        <p:xfrm>
          <a:off x="990600" y="1733145"/>
          <a:ext cx="7764463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5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A05D9-E955-A74C-8FAF-7762FE5FC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8CA05D9-E955-A74C-8FAF-7762FE5FC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58E3CA-6636-8D40-9B6C-E9E0BA6FB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858E3CA-6636-8D40-9B6C-E9E0BA6FB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84D911-9072-8C46-83C9-981A31136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384D911-9072-8C46-83C9-981A31136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A6AD52-99AC-6D4D-A1ED-3BE228FBC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41A6AD52-99AC-6D4D-A1ED-3BE228FBC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EBD512-C7F9-4B57-A3C0-022B934CD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76EBD512-C7F9-4B57-A3C0-022B934CD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D74D13-DC8E-420D-96A0-B8A21450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49D74D13-DC8E-420D-96A0-B8A214507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0F245-7DB5-2846-BDE3-4BF2FC71C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0E60F245-7DB5-2846-BDE3-4BF2FC71C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EA780D-AC83-4D48-B4CB-113462B9E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94EA780D-AC83-4D48-B4CB-113462B9E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991D26E-C51B-7992-AA00-39FE3F4B2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685" y="1063558"/>
            <a:ext cx="655179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600" b="1" dirty="0">
                <a:solidFill>
                  <a:srgbClr val="FFFF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Nonsense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8FF5F-9708-E13B-AE6E-4B2030A3E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485" y="3349558"/>
            <a:ext cx="775404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All testing is risk-based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800" b="1" i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Too often not conscious or explicit</a:t>
            </a:r>
          </a:p>
        </p:txBody>
      </p:sp>
    </p:spTree>
    <p:extLst>
      <p:ext uri="{BB962C8B-B14F-4D97-AF65-F5344CB8AC3E}">
        <p14:creationId xmlns:p14="http://schemas.microsoft.com/office/powerpoint/2010/main" val="29130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Autofit/>
          </a:bodyPr>
          <a:lstStyle/>
          <a:p>
            <a:r>
              <a:rPr lang="en-US" dirty="0"/>
              <a:t>Testing Is Our Main Method of Reducing System Risks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02490C-F21C-2279-C985-7A55EF107ECE}"/>
              </a:ext>
            </a:extLst>
          </p:cNvPr>
          <p:cNvSpPr/>
          <p:nvPr/>
        </p:nvSpPr>
        <p:spPr bwMode="auto">
          <a:xfrm>
            <a:off x="7791857" y="2971800"/>
            <a:ext cx="22860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7E3BD643-B38A-E8E5-8F5F-F0C4BA96D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1857" y="24384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64B9A7E2-E7E6-A1CC-9D7A-DC054B7AD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1857" y="5486400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58799DB-A9DB-25FC-3A15-BC337F269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857" y="5486400"/>
            <a:ext cx="4494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Amount/Cost of Required Testing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31D0BC0C-B434-A529-E167-F4DC3A33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657" y="2667000"/>
            <a:ext cx="14636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Benefits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of Testing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(% of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defects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detected)</a:t>
            </a:r>
          </a:p>
        </p:txBody>
      </p:sp>
      <p:sp>
        <p:nvSpPr>
          <p:cNvPr id="11" name="Arc 7">
            <a:extLst>
              <a:ext uri="{FF2B5EF4-FFF2-40B4-BE49-F238E27FC236}">
                <a16:creationId xmlns:a16="http://schemas.microsoft.com/office/drawing/2014/main" id="{1C94EBFE-D3B8-5571-1C5D-386EF1B2B24F}"/>
              </a:ext>
            </a:extLst>
          </p:cNvPr>
          <p:cNvSpPr>
            <a:spLocks/>
          </p:cNvSpPr>
          <p:nvPr/>
        </p:nvSpPr>
        <p:spPr bwMode="auto">
          <a:xfrm flipH="1">
            <a:off x="4058057" y="2819400"/>
            <a:ext cx="3733800" cy="2667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7619485-9710-D44F-A315-1C4115541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857" y="1674813"/>
            <a:ext cx="3181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</a:rPr>
              <a:t>RISK</a:t>
            </a:r>
            <a:endParaRPr lang="en-US" altLang="en-US" sz="28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Minor    Major    Critical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05BDB9D9-310B-5644-EAA3-63EB91220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3457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805A8F99-C9F2-B213-CDAF-C9724B5BE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0257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08361663-1CA1-86A6-EE81-A6341AD2A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857" y="2971800"/>
            <a:ext cx="2209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</a:rPr>
              <a:t>The more risk, the more testing needs to be done</a:t>
            </a:r>
          </a:p>
        </p:txBody>
      </p:sp>
    </p:spTree>
    <p:extLst>
      <p:ext uri="{BB962C8B-B14F-4D97-AF65-F5344CB8AC3E}">
        <p14:creationId xmlns:p14="http://schemas.microsoft.com/office/powerpoint/2010/main" val="36853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A6ADE-B1C8-D223-8F7F-2C5628388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3056" y="1787640"/>
            <a:ext cx="7214596" cy="406228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Montserrat" panose="00000500000000000000" pitchFamily="2" charset="0"/>
                <a:cs typeface="Arial" panose="020B0604020202020204" pitchFamily="34" charset="0"/>
              </a:rPr>
              <a:t>We base testing decisions on risk</a:t>
            </a:r>
          </a:p>
          <a:p>
            <a:pPr lvl="1"/>
            <a:r>
              <a:rPr lang="en-US" altLang="en-US" sz="3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What to test first</a:t>
            </a:r>
          </a:p>
          <a:p>
            <a:pPr lvl="1"/>
            <a:r>
              <a:rPr lang="en-US" altLang="en-US" sz="3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What to test more</a:t>
            </a:r>
          </a:p>
          <a:p>
            <a:pPr lvl="1"/>
            <a:r>
              <a:rPr lang="en-US" altLang="en-US" sz="3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What to retest</a:t>
            </a:r>
          </a:p>
          <a:p>
            <a:r>
              <a:rPr lang="en-US" altLang="en-US" sz="3200" dirty="0">
                <a:latin typeface="Montserrat" panose="00000500000000000000" pitchFamily="2" charset="0"/>
                <a:cs typeface="Arial" panose="020B0604020202020204" pitchFamily="34" charset="0"/>
              </a:rPr>
              <a:t>When unconscious and implicit</a:t>
            </a:r>
          </a:p>
          <a:p>
            <a:pPr lvl="1"/>
            <a:r>
              <a:rPr lang="en-US" altLang="en-US" sz="3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More likely to be wrong</a:t>
            </a:r>
          </a:p>
          <a:p>
            <a:pPr lvl="1"/>
            <a:r>
              <a:rPr lang="en-US" altLang="en-US" sz="3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More likely to miss things</a:t>
            </a:r>
          </a:p>
          <a:p>
            <a:endParaRPr lang="en-US" sz="3200" dirty="0">
              <a:latin typeface="Montserrat" panose="000005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7BDB3-9708-144C-C75C-915C48DC279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819FBC-1980-98C9-4B25-73C7FA2051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BA94ED-4874-5A22-4BE1-13802111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Consciously or Unconsciously</a:t>
            </a: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C40A1334-9F1F-D53A-A146-B569766E1897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2723784"/>
              </p:ext>
            </p:extLst>
          </p:nvPr>
        </p:nvGraphicFramePr>
        <p:xfrm>
          <a:off x="8697223" y="1658105"/>
          <a:ext cx="1502050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149475" imgH="5813425" progId="MS_ClipArt_Gallery.2">
                  <p:embed/>
                </p:oleObj>
              </mc:Choice>
              <mc:Fallback>
                <p:oleObj name="Clip" r:id="rId2" imgW="2149475" imgH="5813425" progId="MS_ClipArt_Gallery.2">
                  <p:embed/>
                  <p:pic>
                    <p:nvPicPr>
                      <p:cNvPr id="12292" name="Object 4">
                        <a:extLst>
                          <a:ext uri="{FF2B5EF4-FFF2-40B4-BE49-F238E27FC236}">
                            <a16:creationId xmlns:a16="http://schemas.microsoft.com/office/drawing/2014/main" id="{E5895577-B766-DFC2-E9D2-4E29748800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7223" y="1658105"/>
                        <a:ext cx="1502050" cy="406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739" y="576418"/>
            <a:ext cx="10881061" cy="647200"/>
          </a:xfrm>
        </p:spPr>
        <p:txBody>
          <a:bodyPr>
            <a:normAutofit/>
          </a:bodyPr>
          <a:lstStyle/>
          <a:p>
            <a:r>
              <a:rPr lang="en-US" dirty="0"/>
              <a:t>Classical Risk Management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ABAFF5-FC50-90DD-751D-B0EA5E35C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538" y="1288773"/>
            <a:ext cx="7419975" cy="42672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2DF470E-0E97-F9BA-0CB7-73E7B8AF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713" y="1212573"/>
            <a:ext cx="7924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tabLst>
                <a:tab pos="458788" algn="l"/>
                <a:tab pos="1146175" algn="l"/>
                <a:tab pos="1481138" algn="l"/>
              </a:tabLs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458788" algn="l"/>
                <a:tab pos="1146175" algn="l"/>
                <a:tab pos="1481138" algn="l"/>
              </a:tabLs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tabLst>
                <a:tab pos="458788" algn="l"/>
                <a:tab pos="1146175" algn="l"/>
                <a:tab pos="14811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tabLst>
                <a:tab pos="458788" algn="l"/>
                <a:tab pos="1146175" algn="l"/>
                <a:tab pos="148113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tabLst>
                <a:tab pos="458788" algn="l"/>
                <a:tab pos="1146175" algn="l"/>
                <a:tab pos="148113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8788" algn="l"/>
                <a:tab pos="1146175" algn="l"/>
                <a:tab pos="148113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8788" algn="l"/>
                <a:tab pos="1146175" algn="l"/>
                <a:tab pos="148113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8788" algn="l"/>
                <a:tab pos="1146175" algn="l"/>
                <a:tab pos="148113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8788" algn="l"/>
                <a:tab pos="1146175" algn="l"/>
                <a:tab pos="1481138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2"/>
                </a:solidFill>
              </a:rPr>
              <a:t>	1.	</a:t>
            </a:r>
            <a:r>
              <a:rPr lang="en-US" altLang="en-US" dirty="0">
                <a:solidFill>
                  <a:srgbClr val="FF0000"/>
                </a:solidFill>
              </a:rPr>
              <a:t>Identify potential risks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	2.	Prioritize the risks, qualitative &amp; quantitative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	3.	Assess the causes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	4.	Accept risk or define a mitigation strategy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		</a:t>
            </a:r>
            <a:r>
              <a:rPr lang="en-US" altLang="en-US" sz="2800" dirty="0">
                <a:solidFill>
                  <a:srgbClr val="FF0000"/>
                </a:solidFill>
              </a:rPr>
              <a:t>a.	Avoid doing the risky thing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		b.	Control the risk’s likelihood and/or impact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		c.  Transfer some or all of the risk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	5.	Define a contingency plan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	6.	</a:t>
            </a:r>
            <a:r>
              <a:rPr lang="en-US" altLang="en-US" b="1" u="sng" dirty="0">
                <a:solidFill>
                  <a:srgbClr val="FF0000"/>
                </a:solidFill>
              </a:rPr>
              <a:t>Implement</a:t>
            </a:r>
            <a:r>
              <a:rPr lang="en-US" altLang="en-US" dirty="0">
                <a:solidFill>
                  <a:srgbClr val="FF0000"/>
                </a:solidFill>
              </a:rPr>
              <a:t> the strategy, monitor and control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4C150B2-15FC-6919-511A-81F91AE4F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713" y="2050773"/>
            <a:ext cx="42832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61AEA77-CF4E-60EE-3F67-6775315788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9313" y="1441173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2B43FF52-3B9F-8DD4-3CA6-3F297519C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9313" y="4184373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370A1502-48AF-C913-CBD9-76B677F5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1113" y="3498573"/>
            <a:ext cx="1219200" cy="9144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22496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dirty="0" smtClean="0">
            <a:solidFill>
              <a:schemeClr val="bg1"/>
            </a:solidFill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1944</Words>
  <Application>Microsoft Office PowerPoint</Application>
  <PresentationFormat>Widescreen</PresentationFormat>
  <Paragraphs>325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Aptos</vt:lpstr>
      <vt:lpstr>Arial</vt:lpstr>
      <vt:lpstr>Book Antiqua</vt:lpstr>
      <vt:lpstr>Calibri</vt:lpstr>
      <vt:lpstr>Calibri Light</vt:lpstr>
      <vt:lpstr>Montserrat</vt:lpstr>
      <vt:lpstr>Symbol</vt:lpstr>
      <vt:lpstr>Times New Roman</vt:lpstr>
      <vt:lpstr>Wingdings</vt:lpstr>
      <vt:lpstr>Office Theme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Consciously or Unconsciously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Robin Goldsmith</cp:lastModifiedBy>
  <cp:revision>50</cp:revision>
  <dcterms:created xsi:type="dcterms:W3CDTF">2022-01-24T13:06:12Z</dcterms:created>
  <dcterms:modified xsi:type="dcterms:W3CDTF">2024-08-27T21:04:51Z</dcterms:modified>
</cp:coreProperties>
</file>